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322" r:id="rId10"/>
    <p:sldId id="296" r:id="rId11"/>
    <p:sldId id="323" r:id="rId12"/>
    <p:sldId id="324" r:id="rId13"/>
    <p:sldId id="299" r:id="rId14"/>
    <p:sldId id="300" r:id="rId15"/>
    <p:sldId id="301" r:id="rId16"/>
    <p:sldId id="302" r:id="rId17"/>
    <p:sldId id="303" r:id="rId18"/>
    <p:sldId id="304" r:id="rId19"/>
    <p:sldId id="305" r:id="rId20"/>
    <p:sldId id="325" r:id="rId21"/>
    <p:sldId id="307" r:id="rId22"/>
    <p:sldId id="308" r:id="rId23"/>
    <p:sldId id="313" r:id="rId24"/>
    <p:sldId id="315" r:id="rId25"/>
    <p:sldId id="316" r:id="rId26"/>
    <p:sldId id="321" r:id="rId27"/>
    <p:sldId id="317" r:id="rId28"/>
    <p:sldId id="318" r:id="rId29"/>
    <p:sldId id="312" r:id="rId30"/>
    <p:sldId id="309" r:id="rId31"/>
    <p:sldId id="310" r:id="rId32"/>
    <p:sldId id="311" r:id="rId33"/>
    <p:sldId id="271" r:id="rId34"/>
    <p:sldId id="272" r:id="rId35"/>
    <p:sldId id="273" r:id="rId36"/>
    <p:sldId id="274" r:id="rId37"/>
    <p:sldId id="275" r:id="rId38"/>
    <p:sldId id="276" r:id="rId39"/>
    <p:sldId id="277" r:id="rId40"/>
    <p:sldId id="293" r:id="rId41"/>
    <p:sldId id="294" r:id="rId42"/>
    <p:sldId id="295" r:id="rId43"/>
    <p:sldId id="278" r:id="rId44"/>
    <p:sldId id="279" r:id="rId45"/>
    <p:sldId id="280" r:id="rId46"/>
    <p:sldId id="281" r:id="rId47"/>
    <p:sldId id="282" r:id="rId48"/>
    <p:sldId id="283" r:id="rId49"/>
    <p:sldId id="284" r:id="rId50"/>
    <p:sldId id="285" r:id="rId51"/>
    <p:sldId id="286" r:id="rId52"/>
    <p:sldId id="287" r:id="rId53"/>
    <p:sldId id="288" r:id="rId54"/>
    <p:sldId id="289" r:id="rId55"/>
    <p:sldId id="290" r:id="rId56"/>
    <p:sldId id="291" r:id="rId57"/>
    <p:sldId id="292"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CF9068-E4C8-431F-B276-E7AF2D668D9A}" type="datetimeFigureOut">
              <a:rPr lang="en-US" smtClean="0"/>
              <a:pPr/>
              <a:t>3/18/2023</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0B2099E1-E90B-4B45-9C7E-480C65D4E783}" type="slidenum">
              <a:rPr lang="en-US" smtClean="0"/>
              <a:pPr/>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01163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F9068-E4C8-431F-B276-E7AF2D668D9A}" type="datetimeFigureOut">
              <a:rPr lang="en-US" smtClean="0"/>
              <a:pPr/>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099E1-E90B-4B45-9C7E-480C65D4E783}" type="slidenum">
              <a:rPr lang="en-US" smtClean="0"/>
              <a:pPr/>
              <a:t>‹#›</a:t>
            </a:fld>
            <a:endParaRPr lang="en-US"/>
          </a:p>
        </p:txBody>
      </p:sp>
    </p:spTree>
    <p:extLst>
      <p:ext uri="{BB962C8B-B14F-4D97-AF65-F5344CB8AC3E}">
        <p14:creationId xmlns:p14="http://schemas.microsoft.com/office/powerpoint/2010/main" val="3564745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F9068-E4C8-431F-B276-E7AF2D668D9A}" type="datetimeFigureOut">
              <a:rPr lang="en-US" smtClean="0"/>
              <a:pPr/>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099E1-E90B-4B45-9C7E-480C65D4E783}" type="slidenum">
              <a:rPr lang="en-US" smtClean="0"/>
              <a:pPr/>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19418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F9068-E4C8-431F-B276-E7AF2D668D9A}" type="datetimeFigureOut">
              <a:rPr lang="en-US" smtClean="0"/>
              <a:pPr/>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099E1-E90B-4B45-9C7E-480C65D4E783}"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6973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9CF9068-E4C8-431F-B276-E7AF2D668D9A}" type="datetimeFigureOut">
              <a:rPr lang="en-US" smtClean="0"/>
              <a:pPr/>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099E1-E90B-4B45-9C7E-480C65D4E783}" type="slidenum">
              <a:rPr lang="en-US" smtClean="0"/>
              <a:pPr/>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88823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CF9068-E4C8-431F-B276-E7AF2D668D9A}" type="datetimeFigureOut">
              <a:rPr lang="en-US" smtClean="0"/>
              <a:pPr/>
              <a:t>3/18/2023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2099E1-E90B-4B45-9C7E-480C65D4E783}"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6400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CF9068-E4C8-431F-B276-E7AF2D668D9A}" type="datetimeFigureOut">
              <a:rPr lang="en-US" smtClean="0"/>
              <a:pPr/>
              <a:t>3/18/2023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2099E1-E90B-4B45-9C7E-480C65D4E783}" type="slidenum">
              <a:rPr lang="en-US" smtClean="0"/>
              <a:pPr/>
              <a:t>‹#›</a:t>
            </a:fld>
            <a:endParaRPr lang="en-US"/>
          </a:p>
        </p:txBody>
      </p:sp>
    </p:spTree>
    <p:extLst>
      <p:ext uri="{BB962C8B-B14F-4D97-AF65-F5344CB8AC3E}">
        <p14:creationId xmlns:p14="http://schemas.microsoft.com/office/powerpoint/2010/main" val="2446236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CF9068-E4C8-431F-B276-E7AF2D668D9A}" type="datetimeFigureOut">
              <a:rPr lang="en-US" smtClean="0"/>
              <a:pPr/>
              <a:t>3/18/2023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2099E1-E90B-4B45-9C7E-480C65D4E783}" type="slidenum">
              <a:rPr lang="en-US" smtClean="0"/>
              <a:pPr/>
              <a:t>‹#›</a:t>
            </a:fld>
            <a:endParaRPr lang="en-US"/>
          </a:p>
        </p:txBody>
      </p:sp>
    </p:spTree>
    <p:extLst>
      <p:ext uri="{BB962C8B-B14F-4D97-AF65-F5344CB8AC3E}">
        <p14:creationId xmlns:p14="http://schemas.microsoft.com/office/powerpoint/2010/main" val="1951242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CF9068-E4C8-431F-B276-E7AF2D668D9A}" type="datetimeFigureOut">
              <a:rPr lang="en-US" smtClean="0"/>
              <a:pPr/>
              <a:t>3/18/2023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2099E1-E90B-4B45-9C7E-480C65D4E783}" type="slidenum">
              <a:rPr lang="en-US" smtClean="0"/>
              <a:pPr/>
              <a:t>‹#›</a:t>
            </a:fld>
            <a:endParaRPr lang="en-US"/>
          </a:p>
        </p:txBody>
      </p:sp>
    </p:spTree>
    <p:extLst>
      <p:ext uri="{BB962C8B-B14F-4D97-AF65-F5344CB8AC3E}">
        <p14:creationId xmlns:p14="http://schemas.microsoft.com/office/powerpoint/2010/main" val="743148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9CF9068-E4C8-431F-B276-E7AF2D668D9A}" type="datetimeFigureOut">
              <a:rPr lang="en-US" smtClean="0"/>
              <a:pPr/>
              <a:t>3/18/2023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2099E1-E90B-4B45-9C7E-480C65D4E783}" type="slidenum">
              <a:rPr lang="en-US" smtClean="0"/>
              <a:pPr/>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00029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79CF9068-E4C8-431F-B276-E7AF2D668D9A}" type="datetimeFigureOut">
              <a:rPr lang="en-US" smtClean="0"/>
              <a:pPr/>
              <a:t>3/18/2023</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0B2099E1-E90B-4B45-9C7E-480C65D4E783}" type="slidenum">
              <a:rPr lang="en-US" smtClean="0"/>
              <a:pPr/>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28400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9CF9068-E4C8-431F-B276-E7AF2D668D9A}" type="datetimeFigureOut">
              <a:rPr lang="en-US" smtClean="0"/>
              <a:pPr/>
              <a:t>3/18/2023</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0B2099E1-E90B-4B45-9C7E-480C65D4E783}" type="slidenum">
              <a:rPr lang="en-US" smtClean="0"/>
              <a:pPr/>
              <a:t>‹#›</a:t>
            </a:fld>
            <a:endParaRPr lang="en-US"/>
          </a:p>
        </p:txBody>
      </p:sp>
    </p:spTree>
    <p:extLst>
      <p:ext uri="{BB962C8B-B14F-4D97-AF65-F5344CB8AC3E}">
        <p14:creationId xmlns:p14="http://schemas.microsoft.com/office/powerpoint/2010/main" val="156663894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php.net/manual/en/function.pg-query-params.php" TargetMode="External"/><Relationship Id="rId2" Type="http://schemas.openxmlformats.org/officeDocument/2006/relationships/hyperlink" Target="https://www.php.net/manual/en/function.pg-query.php" TargetMode="External"/><Relationship Id="rId1" Type="http://schemas.openxmlformats.org/officeDocument/2006/relationships/slideLayout" Target="../slideLayouts/slideLayout2.xml"/><Relationship Id="rId4" Type="http://schemas.openxmlformats.org/officeDocument/2006/relationships/hyperlink" Target="https://www.php.net/manual/en/function.pg-execute.php"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php.net/manual/en/function.pg-execute.php" TargetMode="External"/><Relationship Id="rId2" Type="http://schemas.openxmlformats.org/officeDocument/2006/relationships/hyperlink" Target="https://www.php.net/manual/en/function.pg-query.php" TargetMode="External"/><Relationship Id="rId1" Type="http://schemas.openxmlformats.org/officeDocument/2006/relationships/slideLayout" Target="../slideLayouts/slideLayout7.xml"/><Relationship Id="rId4" Type="http://schemas.openxmlformats.org/officeDocument/2006/relationships/hyperlink" Target="https://www.php.net/manual/en/language.types.array.php"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php.net/manual/en/function.pg-execute.php" TargetMode="External"/><Relationship Id="rId2" Type="http://schemas.openxmlformats.org/officeDocument/2006/relationships/hyperlink" Target="https://www.php.net/manual/en/function.pg-query.ph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php.net/manual/en/function.pg-query.php" TargetMode="External"/><Relationship Id="rId2" Type="http://schemas.openxmlformats.org/officeDocument/2006/relationships/hyperlink" Target="https://www.php.net/manual/en/language.pseudo-types.php" TargetMode="External"/><Relationship Id="rId1" Type="http://schemas.openxmlformats.org/officeDocument/2006/relationships/slideLayout" Target="../slideLayouts/slideLayout2.xml"/><Relationship Id="rId6" Type="http://schemas.openxmlformats.org/officeDocument/2006/relationships/hyperlink" Target="https://www.php.net/manual/en/language.types.integer.php" TargetMode="External"/><Relationship Id="rId5" Type="http://schemas.openxmlformats.org/officeDocument/2006/relationships/hyperlink" Target="https://www.php.net/manual/en/language.types.string.php" TargetMode="External"/><Relationship Id="rId4" Type="http://schemas.openxmlformats.org/officeDocument/2006/relationships/hyperlink" Target="https://www.php.net/manual/en/function.pg-execute.php"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php.net/manual/en/function.pg-query-params.php" TargetMode="External"/><Relationship Id="rId2" Type="http://schemas.openxmlformats.org/officeDocument/2006/relationships/hyperlink" Target="https://www.php.net/manual/en/function.pg-query.php" TargetMode="External"/><Relationship Id="rId1" Type="http://schemas.openxmlformats.org/officeDocument/2006/relationships/slideLayout" Target="../slideLayouts/slideLayout2.xml"/><Relationship Id="rId4" Type="http://schemas.openxmlformats.org/officeDocument/2006/relationships/hyperlink" Target="https://www.php.net/manual/en/function.pg-execute.php"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php.net/manual/en/function.pg-query.php"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www.php.net/manual/en/function.pg-query.ph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php.net/manual/en/function.pg-convert.php" TargetMode="External"/><Relationship Id="rId2" Type="http://schemas.openxmlformats.org/officeDocument/2006/relationships/hyperlink" Target="https://www.php.net/manual/en/language.types.declarations.php#language.types.declarations.mixed"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php.net/manual/en/function.pg-convert.ph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php.net/manual/en/function.pg-convert.php" TargetMode="External"/><Relationship Id="rId2" Type="http://schemas.openxmlformats.org/officeDocument/2006/relationships/hyperlink" Target="https://www.php.net/manual/en/language.types.declarations.php#language.types.declarations.mixed"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php.net/manual/en/function.pg-convert.php" TargetMode="External"/><Relationship Id="rId2" Type="http://schemas.openxmlformats.org/officeDocument/2006/relationships/hyperlink" Target="https://www.php.net/manual/en/language.types.declarations.php#language.types.declarations.mixed"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pear.php.net/package/PEAR"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pear.php.net/manual/en/package.database.db.db-error.php"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Database</a:t>
            </a:r>
          </a:p>
        </p:txBody>
      </p:sp>
      <p:sp>
        <p:nvSpPr>
          <p:cNvPr id="5" name="Content Placeholder 4"/>
          <p:cNvSpPr>
            <a:spLocks noGrp="1"/>
          </p:cNvSpPr>
          <p:nvPr>
            <p:ph idx="1"/>
          </p:nvPr>
        </p:nvSpPr>
        <p:spPr/>
        <p:txBody>
          <a:bodyPr>
            <a:normAutofit/>
          </a:bodyPr>
          <a:lstStyle/>
          <a:p>
            <a:r>
              <a:rPr lang="en-US" dirty="0"/>
              <a:t>PHP has support for over 20 databases, including the most popular commercial and open source varieties. Relational database systems such as </a:t>
            </a:r>
            <a:r>
              <a:rPr lang="en-US" dirty="0" err="1"/>
              <a:t>MySQL</a:t>
            </a:r>
            <a:r>
              <a:rPr lang="en-US" dirty="0"/>
              <a:t>, </a:t>
            </a:r>
            <a:r>
              <a:rPr lang="en-US" dirty="0" err="1"/>
              <a:t>PostgreSQL</a:t>
            </a:r>
            <a:r>
              <a:rPr lang="en-US" dirty="0"/>
              <a:t>, and Oracle are the backbone of most modern dynamic web sites.</a:t>
            </a:r>
          </a:p>
          <a:p>
            <a:r>
              <a:rPr lang="en-US" dirty="0"/>
              <a:t> In these are stored shopping-cart information, purchase histories, product reviews, user information, credit-card numbers, and sometimes even web pages themselves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6130"/>
            <a:ext cx="8229600" cy="1219200"/>
          </a:xfrm>
        </p:spPr>
        <p:txBody>
          <a:bodyPr>
            <a:normAutofit/>
          </a:bodyPr>
          <a:lstStyle/>
          <a:p>
            <a:br>
              <a:rPr lang="en-US" dirty="0"/>
            </a:br>
            <a:r>
              <a:rPr lang="en-US" dirty="0"/>
              <a:t>Fetching data from array</a:t>
            </a:r>
          </a:p>
        </p:txBody>
      </p:sp>
      <p:sp>
        <p:nvSpPr>
          <p:cNvPr id="3" name="Content Placeholder 2"/>
          <p:cNvSpPr>
            <a:spLocks noGrp="1"/>
          </p:cNvSpPr>
          <p:nvPr>
            <p:ph idx="1"/>
          </p:nvPr>
        </p:nvSpPr>
        <p:spPr>
          <a:xfrm>
            <a:off x="457200" y="762000"/>
            <a:ext cx="8229600" cy="5364163"/>
          </a:xfrm>
        </p:spPr>
        <p:txBody>
          <a:bodyPr>
            <a:normAutofit/>
          </a:bodyPr>
          <a:lstStyle/>
          <a:p>
            <a:endParaRPr lang="en-US" dirty="0"/>
          </a:p>
          <a:p>
            <a:endParaRPr lang="en-US" dirty="0"/>
          </a:p>
        </p:txBody>
      </p:sp>
      <p:sp>
        <p:nvSpPr>
          <p:cNvPr id="4" name="Rectangle 3">
            <a:extLst>
              <a:ext uri="{FF2B5EF4-FFF2-40B4-BE49-F238E27FC236}">
                <a16:creationId xmlns:a16="http://schemas.microsoft.com/office/drawing/2014/main" id="{C6214E54-B093-430F-BA6C-BABACFD16ADA}"/>
              </a:ext>
            </a:extLst>
          </p:cNvPr>
          <p:cNvSpPr/>
          <p:nvPr/>
        </p:nvSpPr>
        <p:spPr>
          <a:xfrm>
            <a:off x="533400" y="2209800"/>
            <a:ext cx="8077200" cy="2031325"/>
          </a:xfrm>
          <a:prstGeom prst="rect">
            <a:avLst/>
          </a:prstGeom>
        </p:spPr>
        <p:txBody>
          <a:bodyPr wrap="square">
            <a:spAutoFit/>
          </a:bodyPr>
          <a:lstStyle/>
          <a:p>
            <a:r>
              <a:rPr lang="en-US" b="1" dirty="0"/>
              <a:t>array </a:t>
            </a:r>
            <a:r>
              <a:rPr lang="en-US" b="1" dirty="0" err="1"/>
              <a:t>pg_fetch_row</a:t>
            </a:r>
            <a:r>
              <a:rPr lang="en-US" b="1" dirty="0"/>
              <a:t> ( resource $result [, int $row ] )</a:t>
            </a:r>
            <a:endParaRPr lang="en-US" dirty="0"/>
          </a:p>
          <a:p>
            <a:r>
              <a:rPr lang="en-US" dirty="0"/>
              <a:t>This routine fetches one row of data from the result associated with the specified result resource.</a:t>
            </a:r>
          </a:p>
          <a:p>
            <a:r>
              <a:rPr lang="en-US" dirty="0"/>
              <a:t>Result PostgreSQL query result resource, returned by </a:t>
            </a:r>
            <a:r>
              <a:rPr lang="en-US" dirty="0" err="1">
                <a:hlinkClick r:id="rId2"/>
              </a:rPr>
              <a:t>pg_query</a:t>
            </a:r>
            <a:r>
              <a:rPr lang="en-US" dirty="0">
                <a:hlinkClick r:id="rId2"/>
              </a:rPr>
              <a:t>()</a:t>
            </a:r>
            <a:r>
              <a:rPr lang="en-US" dirty="0"/>
              <a:t>, </a:t>
            </a:r>
            <a:r>
              <a:rPr lang="en-US" dirty="0" err="1">
                <a:hlinkClick r:id="rId3"/>
              </a:rPr>
              <a:t>pg_query_params</a:t>
            </a:r>
            <a:r>
              <a:rPr lang="en-US" dirty="0">
                <a:hlinkClick r:id="rId3"/>
              </a:rPr>
              <a:t>()</a:t>
            </a:r>
            <a:r>
              <a:rPr lang="en-US" dirty="0"/>
              <a:t> or </a:t>
            </a:r>
            <a:r>
              <a:rPr lang="en-US" dirty="0" err="1">
                <a:hlinkClick r:id="rId4"/>
              </a:rPr>
              <a:t>pg_execute</a:t>
            </a:r>
            <a:r>
              <a:rPr lang="en-US" dirty="0">
                <a:hlinkClick r:id="rId4"/>
              </a:rPr>
              <a:t>()</a:t>
            </a:r>
            <a:r>
              <a:rPr lang="en-US" dirty="0"/>
              <a:t> (among others).</a:t>
            </a:r>
          </a:p>
          <a:p>
            <a:r>
              <a:rPr lang="en-US" dirty="0" err="1"/>
              <a:t>rowRow</a:t>
            </a:r>
            <a:r>
              <a:rPr lang="en-US" dirty="0"/>
              <a:t> number in result to fetch. Rows are numbered from 0 upwards. If omitted or NULL, the next row is fetched.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E3E95-DB50-471F-86E6-559C49A394E2}"/>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747FFEB6-A1F8-40C7-A91C-374ADF01336C}"/>
              </a:ext>
            </a:extLst>
          </p:cNvPr>
          <p:cNvSpPr>
            <a:spLocks noGrp="1"/>
          </p:cNvSpPr>
          <p:nvPr>
            <p:ph sz="half" idx="1"/>
          </p:nvPr>
        </p:nvSpPr>
        <p:spPr/>
        <p:txBody>
          <a:bodyPr>
            <a:normAutofit fontScale="47500" lnSpcReduction="20000"/>
          </a:bodyPr>
          <a:lstStyle/>
          <a:p>
            <a:r>
              <a:rPr lang="en-US" dirty="0"/>
              <a:t>&lt;?php </a:t>
            </a:r>
          </a:p>
          <a:p>
            <a:r>
              <a:rPr lang="en-US" dirty="0"/>
              <a:t>$</a:t>
            </a:r>
            <a:r>
              <a:rPr lang="en-US" dirty="0" err="1"/>
              <a:t>db</a:t>
            </a:r>
            <a:r>
              <a:rPr lang="en-US" dirty="0"/>
              <a:t> = </a:t>
            </a:r>
            <a:r>
              <a:rPr lang="en-US" dirty="0" err="1"/>
              <a:t>pg_connect</a:t>
            </a:r>
            <a:r>
              <a:rPr lang="en-US" dirty="0"/>
              <a:t>( "$host $port $</a:t>
            </a:r>
            <a:r>
              <a:rPr lang="en-US" dirty="0" err="1"/>
              <a:t>dbname</a:t>
            </a:r>
            <a:r>
              <a:rPr lang="en-US" dirty="0"/>
              <a:t> $credentials" );</a:t>
            </a:r>
          </a:p>
          <a:p>
            <a:r>
              <a:rPr lang="en-US" dirty="0"/>
              <a:t> if(!$</a:t>
            </a:r>
            <a:r>
              <a:rPr lang="en-US" dirty="0" err="1"/>
              <a:t>db</a:t>
            </a:r>
            <a:r>
              <a:rPr lang="en-US" dirty="0"/>
              <a:t>) </a:t>
            </a:r>
          </a:p>
          <a:p>
            <a:r>
              <a:rPr lang="en-US" dirty="0"/>
              <a:t>{ echo "Error : Unable to open database\n"; } </a:t>
            </a:r>
          </a:p>
          <a:p>
            <a:r>
              <a:rPr lang="en-US" dirty="0"/>
              <a:t>else </a:t>
            </a:r>
          </a:p>
          <a:p>
            <a:r>
              <a:rPr lang="en-US" dirty="0"/>
              <a:t>{ echo "Opened database successfully\n"; } </a:t>
            </a:r>
          </a:p>
          <a:p>
            <a:r>
              <a:rPr lang="en-US" dirty="0"/>
              <a:t>$</a:t>
            </a:r>
            <a:r>
              <a:rPr lang="en-US" dirty="0" err="1"/>
              <a:t>sql</a:t>
            </a:r>
            <a:r>
              <a:rPr lang="en-US" dirty="0"/>
              <a:t> =&lt;&lt;&lt;EOF </a:t>
            </a:r>
          </a:p>
          <a:p>
            <a:r>
              <a:rPr lang="en-US" dirty="0"/>
              <a:t>SELECT * from COMPANY;</a:t>
            </a:r>
          </a:p>
          <a:p>
            <a:r>
              <a:rPr lang="en-US" dirty="0"/>
              <a:t> EOF; </a:t>
            </a:r>
          </a:p>
          <a:p>
            <a:r>
              <a:rPr lang="en-US" dirty="0"/>
              <a:t>$ret = </a:t>
            </a:r>
            <a:r>
              <a:rPr lang="en-US" dirty="0" err="1"/>
              <a:t>pg_query</a:t>
            </a:r>
            <a:r>
              <a:rPr lang="en-US" dirty="0"/>
              <a:t>($</a:t>
            </a:r>
            <a:r>
              <a:rPr lang="en-US" dirty="0" err="1"/>
              <a:t>db</a:t>
            </a:r>
            <a:r>
              <a:rPr lang="en-US" dirty="0"/>
              <a:t>, $</a:t>
            </a:r>
            <a:r>
              <a:rPr lang="en-US" dirty="0" err="1"/>
              <a:t>sql</a:t>
            </a:r>
            <a:r>
              <a:rPr lang="en-US" dirty="0"/>
              <a:t>); </a:t>
            </a:r>
          </a:p>
          <a:p>
            <a:r>
              <a:rPr lang="en-US" dirty="0"/>
              <a:t>if(!$ret) </a:t>
            </a:r>
          </a:p>
          <a:p>
            <a:endParaRPr lang="en-US" dirty="0"/>
          </a:p>
          <a:p>
            <a:endParaRPr lang="en-GB" dirty="0"/>
          </a:p>
        </p:txBody>
      </p:sp>
      <p:sp>
        <p:nvSpPr>
          <p:cNvPr id="4" name="Content Placeholder 3">
            <a:extLst>
              <a:ext uri="{FF2B5EF4-FFF2-40B4-BE49-F238E27FC236}">
                <a16:creationId xmlns:a16="http://schemas.microsoft.com/office/drawing/2014/main" id="{EAF09703-72CC-4CE2-833F-925AD7ED59F1}"/>
              </a:ext>
            </a:extLst>
          </p:cNvPr>
          <p:cNvSpPr>
            <a:spLocks noGrp="1"/>
          </p:cNvSpPr>
          <p:nvPr>
            <p:ph sz="half" idx="2"/>
          </p:nvPr>
        </p:nvSpPr>
        <p:spPr/>
        <p:txBody>
          <a:bodyPr>
            <a:normAutofit fontScale="47500" lnSpcReduction="20000"/>
          </a:bodyPr>
          <a:lstStyle/>
          <a:p>
            <a:r>
              <a:rPr lang="en-US" dirty="0"/>
              <a:t>{</a:t>
            </a:r>
          </a:p>
          <a:p>
            <a:r>
              <a:rPr lang="en-US" dirty="0"/>
              <a:t> echo </a:t>
            </a:r>
            <a:r>
              <a:rPr lang="en-US" dirty="0" err="1"/>
              <a:t>pg_last_error</a:t>
            </a:r>
            <a:r>
              <a:rPr lang="en-US" dirty="0"/>
              <a:t>($</a:t>
            </a:r>
            <a:r>
              <a:rPr lang="en-US" dirty="0" err="1"/>
              <a:t>db</a:t>
            </a:r>
            <a:r>
              <a:rPr lang="en-US" dirty="0"/>
              <a:t>);</a:t>
            </a:r>
          </a:p>
          <a:p>
            <a:r>
              <a:rPr lang="en-US" dirty="0"/>
              <a:t> exit; </a:t>
            </a:r>
          </a:p>
          <a:p>
            <a:r>
              <a:rPr lang="en-US" dirty="0"/>
              <a:t>} </a:t>
            </a:r>
          </a:p>
          <a:p>
            <a:r>
              <a:rPr lang="en-US" dirty="0"/>
              <a:t>while($row = </a:t>
            </a:r>
            <a:r>
              <a:rPr lang="en-US" dirty="0" err="1"/>
              <a:t>pg_fetch_row</a:t>
            </a:r>
            <a:r>
              <a:rPr lang="en-US" dirty="0"/>
              <a:t>($ret))</a:t>
            </a:r>
          </a:p>
          <a:p>
            <a:r>
              <a:rPr lang="en-US" dirty="0"/>
              <a:t> { </a:t>
            </a:r>
          </a:p>
          <a:p>
            <a:r>
              <a:rPr lang="en-US" dirty="0"/>
              <a:t>echo "ID = ". $row[0] . "\n"; </a:t>
            </a:r>
          </a:p>
          <a:p>
            <a:r>
              <a:rPr lang="en-US" dirty="0"/>
              <a:t>echo "NAME = ". $row[1] ."\n"; </a:t>
            </a:r>
          </a:p>
          <a:p>
            <a:r>
              <a:rPr lang="en-US" dirty="0"/>
              <a:t>echo "ADDRESS = ". $row[2] ."\n"; </a:t>
            </a:r>
          </a:p>
          <a:p>
            <a:r>
              <a:rPr lang="en-US" dirty="0"/>
              <a:t>echo "SALARY = ".$row[4] ."\n\n";</a:t>
            </a:r>
          </a:p>
          <a:p>
            <a:r>
              <a:rPr lang="en-US" dirty="0"/>
              <a:t> }</a:t>
            </a:r>
          </a:p>
          <a:p>
            <a:r>
              <a:rPr lang="en-US" dirty="0"/>
              <a:t> </a:t>
            </a:r>
            <a:r>
              <a:rPr lang="en-US" dirty="0" err="1"/>
              <a:t>pg_close</a:t>
            </a:r>
            <a:r>
              <a:rPr lang="en-US" dirty="0"/>
              <a:t>($</a:t>
            </a:r>
            <a:r>
              <a:rPr lang="en-US" dirty="0" err="1"/>
              <a:t>db</a:t>
            </a:r>
            <a:r>
              <a:rPr lang="en-US" dirty="0"/>
              <a:t>); ?&gt;</a:t>
            </a:r>
          </a:p>
          <a:p>
            <a:endParaRPr lang="en-GB" dirty="0"/>
          </a:p>
        </p:txBody>
      </p:sp>
    </p:spTree>
    <p:extLst>
      <p:ext uri="{BB962C8B-B14F-4D97-AF65-F5344CB8AC3E}">
        <p14:creationId xmlns:p14="http://schemas.microsoft.com/office/powerpoint/2010/main" val="2363757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E772C90-A804-4DC3-BFD5-11F271C9E536}"/>
              </a:ext>
            </a:extLst>
          </p:cNvPr>
          <p:cNvSpPr/>
          <p:nvPr/>
        </p:nvSpPr>
        <p:spPr>
          <a:xfrm>
            <a:off x="381000" y="1371600"/>
            <a:ext cx="8382000" cy="3416320"/>
          </a:xfrm>
          <a:prstGeom prst="rect">
            <a:avLst/>
          </a:prstGeom>
        </p:spPr>
        <p:txBody>
          <a:bodyPr wrap="square">
            <a:spAutoFit/>
          </a:bodyPr>
          <a:lstStyle/>
          <a:p>
            <a:r>
              <a:rPr lang="en-US" dirty="0" err="1"/>
              <a:t>pg_fetch_array</a:t>
            </a:r>
            <a:r>
              <a:rPr lang="en-US" dirty="0"/>
              <a:t> ( resource $result [, int $row [, int $</a:t>
            </a:r>
            <a:r>
              <a:rPr lang="en-US" dirty="0" err="1"/>
              <a:t>result_type</a:t>
            </a:r>
            <a:r>
              <a:rPr lang="en-US" dirty="0"/>
              <a:t> = PGSQL_BOTH ]] ) </a:t>
            </a:r>
          </a:p>
          <a:p>
            <a:r>
              <a:rPr lang="en-US" dirty="0" err="1"/>
              <a:t>pg_fetch_array</a:t>
            </a:r>
            <a:r>
              <a:rPr lang="en-US" dirty="0"/>
              <a:t>() returns an array that corresponds to the fetched row (record).</a:t>
            </a:r>
          </a:p>
          <a:p>
            <a:r>
              <a:rPr lang="en-US" dirty="0"/>
              <a:t>result : PostgreSQL query result resource, returned by </a:t>
            </a:r>
            <a:r>
              <a:rPr lang="en-US" dirty="0" err="1">
                <a:hlinkClick r:id="rId2"/>
              </a:rPr>
              <a:t>pg_query</a:t>
            </a:r>
            <a:r>
              <a:rPr lang="en-US" dirty="0">
                <a:hlinkClick r:id="rId2"/>
              </a:rPr>
              <a:t>()</a:t>
            </a:r>
            <a:r>
              <a:rPr lang="en-US" dirty="0"/>
              <a:t>,  or </a:t>
            </a:r>
            <a:r>
              <a:rPr lang="en-US" dirty="0" err="1">
                <a:hlinkClick r:id="rId3"/>
              </a:rPr>
              <a:t>pg_execute</a:t>
            </a:r>
            <a:r>
              <a:rPr lang="en-US" dirty="0">
                <a:hlinkClick r:id="rId3"/>
              </a:rPr>
              <a:t>()</a:t>
            </a:r>
            <a:r>
              <a:rPr lang="en-US" dirty="0"/>
              <a:t> </a:t>
            </a:r>
          </a:p>
          <a:p>
            <a:r>
              <a:rPr lang="en-US" dirty="0" err="1"/>
              <a:t>rowRow</a:t>
            </a:r>
            <a:r>
              <a:rPr lang="en-US" dirty="0"/>
              <a:t> : number in result to fetch. Rows are numbered from 0 upwards. If omitted or NULL, the next row is fetched.</a:t>
            </a:r>
          </a:p>
          <a:p>
            <a:r>
              <a:rPr lang="en-US" dirty="0" err="1"/>
              <a:t>result_type</a:t>
            </a:r>
            <a:r>
              <a:rPr lang="en-US" dirty="0"/>
              <a:t> : An optional parameter that controls how the returned </a:t>
            </a:r>
            <a:r>
              <a:rPr lang="en-US" dirty="0">
                <a:hlinkClick r:id="rId4"/>
              </a:rPr>
              <a:t>array</a:t>
            </a:r>
            <a:r>
              <a:rPr lang="en-US" dirty="0"/>
              <a:t> is indexed. </a:t>
            </a:r>
          </a:p>
          <a:p>
            <a:r>
              <a:rPr lang="en-US" dirty="0" err="1"/>
              <a:t>result_type</a:t>
            </a:r>
            <a:r>
              <a:rPr lang="en-US" dirty="0"/>
              <a:t> is a constant and can take the following values: </a:t>
            </a:r>
          </a:p>
          <a:p>
            <a:r>
              <a:rPr lang="en-US" dirty="0"/>
              <a:t>PGSQL_ASSOC, PGSQL_NUM and PGSQL_BOTH. Using PGSQL_NUM, </a:t>
            </a:r>
            <a:r>
              <a:rPr lang="en-US" dirty="0" err="1"/>
              <a:t>pg_fetch_array</a:t>
            </a:r>
            <a:r>
              <a:rPr lang="en-US" dirty="0"/>
              <a:t>() will return an array with numerical indices, </a:t>
            </a:r>
          </a:p>
          <a:p>
            <a:r>
              <a:rPr lang="en-US" dirty="0" err="1"/>
              <a:t>usingPGSQL_ASSOC</a:t>
            </a:r>
            <a:r>
              <a:rPr lang="en-US" dirty="0"/>
              <a:t> it will return only associative indices </a:t>
            </a:r>
          </a:p>
          <a:p>
            <a:r>
              <a:rPr lang="en-US" dirty="0"/>
              <a:t>while PGSQL_BOTH, the default, will return both numerical and associative indices.</a:t>
            </a:r>
          </a:p>
          <a:p>
            <a:endParaRPr lang="en-US" dirty="0"/>
          </a:p>
        </p:txBody>
      </p:sp>
      <p:sp>
        <p:nvSpPr>
          <p:cNvPr id="3" name="TextBox 2">
            <a:extLst>
              <a:ext uri="{FF2B5EF4-FFF2-40B4-BE49-F238E27FC236}">
                <a16:creationId xmlns:a16="http://schemas.microsoft.com/office/drawing/2014/main" id="{601C3CBE-1EB4-4CD9-A3D0-E133E3E74315}"/>
              </a:ext>
            </a:extLst>
          </p:cNvPr>
          <p:cNvSpPr txBox="1"/>
          <p:nvPr/>
        </p:nvSpPr>
        <p:spPr>
          <a:xfrm>
            <a:off x="3124200" y="533400"/>
            <a:ext cx="2895600" cy="369332"/>
          </a:xfrm>
          <a:prstGeom prst="rect">
            <a:avLst/>
          </a:prstGeom>
          <a:noFill/>
        </p:spPr>
        <p:txBody>
          <a:bodyPr wrap="square" rtlCol="0">
            <a:spAutoFit/>
          </a:bodyPr>
          <a:lstStyle/>
          <a:p>
            <a:r>
              <a:rPr lang="en-US" dirty="0"/>
              <a:t>PG FETCH ARRAY</a:t>
            </a:r>
            <a:endParaRPr lang="en-GB" dirty="0"/>
          </a:p>
        </p:txBody>
      </p:sp>
      <p:cxnSp>
        <p:nvCxnSpPr>
          <p:cNvPr id="5" name="Connector: Elbow 4">
            <a:extLst>
              <a:ext uri="{FF2B5EF4-FFF2-40B4-BE49-F238E27FC236}">
                <a16:creationId xmlns:a16="http://schemas.microsoft.com/office/drawing/2014/main" id="{2C213C95-7D06-47B8-9DCB-3050FE7E7612}"/>
              </a:ext>
            </a:extLst>
          </p:cNvPr>
          <p:cNvCxnSpPr>
            <a:cxnSpLocks/>
          </p:cNvCxnSpPr>
          <p:nvPr/>
        </p:nvCxnSpPr>
        <p:spPr>
          <a:xfrm rot="10800000">
            <a:off x="4343400" y="2971800"/>
            <a:ext cx="533400" cy="12700"/>
          </a:xfrm>
          <a:prstGeom prst="bentConnector3">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5842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553200"/>
          </a:xfrm>
        </p:spPr>
        <p:txBody>
          <a:bodyPr>
            <a:normAutofit fontScale="70000" lnSpcReduction="20000"/>
          </a:bodyPr>
          <a:lstStyle/>
          <a:p>
            <a:r>
              <a:rPr lang="en-US" dirty="0"/>
              <a:t>&lt;?</a:t>
            </a:r>
            <a:r>
              <a:rPr lang="en-US" dirty="0" err="1"/>
              <a:t>php</a:t>
            </a:r>
            <a:r>
              <a:rPr lang="en-US" dirty="0"/>
              <a:t> </a:t>
            </a:r>
            <a:br>
              <a:rPr lang="en-US" dirty="0"/>
            </a:br>
            <a:br>
              <a:rPr lang="en-US" dirty="0"/>
            </a:br>
            <a:r>
              <a:rPr lang="en-US" dirty="0"/>
              <a:t>$</a:t>
            </a:r>
            <a:r>
              <a:rPr lang="en-US" dirty="0" err="1"/>
              <a:t>conn</a:t>
            </a:r>
            <a:r>
              <a:rPr lang="en-US" dirty="0"/>
              <a:t> = </a:t>
            </a:r>
            <a:r>
              <a:rPr lang="en-US" dirty="0" err="1"/>
              <a:t>pg_pconnect</a:t>
            </a:r>
            <a:r>
              <a:rPr lang="en-US" dirty="0"/>
              <a:t>("</a:t>
            </a:r>
            <a:r>
              <a:rPr lang="en-US" dirty="0" err="1"/>
              <a:t>dbname</a:t>
            </a:r>
            <a:r>
              <a:rPr lang="en-US" dirty="0"/>
              <a:t>=publisher");</a:t>
            </a:r>
            <a:br>
              <a:rPr lang="en-US" dirty="0"/>
            </a:br>
            <a:r>
              <a:rPr lang="en-US" dirty="0"/>
              <a:t>if (!$</a:t>
            </a:r>
            <a:r>
              <a:rPr lang="en-US" dirty="0" err="1"/>
              <a:t>conn</a:t>
            </a:r>
            <a:r>
              <a:rPr lang="en-US" dirty="0"/>
              <a:t>) {</a:t>
            </a:r>
            <a:br>
              <a:rPr lang="en-US" dirty="0"/>
            </a:br>
            <a:r>
              <a:rPr lang="en-US" dirty="0"/>
              <a:t>  echo "An error occurred.\n";</a:t>
            </a:r>
            <a:br>
              <a:rPr lang="en-US" dirty="0"/>
            </a:br>
            <a:r>
              <a:rPr lang="en-US" dirty="0"/>
              <a:t>  exit;</a:t>
            </a:r>
            <a:br>
              <a:rPr lang="en-US" dirty="0"/>
            </a:br>
            <a:r>
              <a:rPr lang="en-US" dirty="0"/>
              <a:t>}</a:t>
            </a:r>
            <a:br>
              <a:rPr lang="en-US" dirty="0"/>
            </a:br>
            <a:br>
              <a:rPr lang="en-US" dirty="0"/>
            </a:br>
            <a:r>
              <a:rPr lang="en-US" dirty="0"/>
              <a:t>$result = </a:t>
            </a:r>
            <a:r>
              <a:rPr lang="en-US" dirty="0" err="1"/>
              <a:t>pg_query</a:t>
            </a:r>
            <a:r>
              <a:rPr lang="en-US" dirty="0"/>
              <a:t>($</a:t>
            </a:r>
            <a:r>
              <a:rPr lang="en-US" dirty="0" err="1"/>
              <a:t>conn</a:t>
            </a:r>
            <a:r>
              <a:rPr lang="en-US" dirty="0"/>
              <a:t>, "SELECT author, email FROM authors");</a:t>
            </a:r>
            <a:br>
              <a:rPr lang="en-US" dirty="0"/>
            </a:br>
            <a:r>
              <a:rPr lang="en-US" dirty="0"/>
              <a:t>if (!$result) {</a:t>
            </a:r>
            <a:br>
              <a:rPr lang="en-US" dirty="0"/>
            </a:br>
            <a:r>
              <a:rPr lang="en-US" dirty="0"/>
              <a:t>  echo "An error occurred.\n";</a:t>
            </a:r>
            <a:br>
              <a:rPr lang="en-US" dirty="0"/>
            </a:br>
            <a:r>
              <a:rPr lang="en-US" dirty="0"/>
              <a:t>  exit;</a:t>
            </a:r>
            <a:br>
              <a:rPr lang="en-US" dirty="0"/>
            </a:br>
            <a:r>
              <a:rPr lang="en-US" dirty="0"/>
              <a:t>}</a:t>
            </a:r>
            <a:br>
              <a:rPr lang="en-US" dirty="0"/>
            </a:br>
            <a:br>
              <a:rPr lang="en-US" dirty="0"/>
            </a:br>
            <a:r>
              <a:rPr lang="en-US" dirty="0"/>
              <a:t>$</a:t>
            </a:r>
            <a:r>
              <a:rPr lang="en-US" dirty="0" err="1"/>
              <a:t>arr</a:t>
            </a:r>
            <a:r>
              <a:rPr lang="en-US" dirty="0"/>
              <a:t> = </a:t>
            </a:r>
            <a:r>
              <a:rPr lang="en-US" dirty="0" err="1"/>
              <a:t>pg_fetch_array</a:t>
            </a:r>
            <a:r>
              <a:rPr lang="en-US" dirty="0"/>
              <a:t>($result, 0, PGSQL_NUM);</a:t>
            </a:r>
            <a:br>
              <a:rPr lang="en-US" dirty="0"/>
            </a:br>
            <a:r>
              <a:rPr lang="en-US" dirty="0"/>
              <a:t>echo $</a:t>
            </a:r>
            <a:r>
              <a:rPr lang="en-US" dirty="0" err="1"/>
              <a:t>arr</a:t>
            </a:r>
            <a:r>
              <a:rPr lang="en-US" dirty="0"/>
              <a:t>[0] . " &lt;- Row 1 Author\n";</a:t>
            </a:r>
            <a:br>
              <a:rPr lang="en-US" dirty="0"/>
            </a:br>
            <a:r>
              <a:rPr lang="en-US" dirty="0"/>
              <a:t>echo $</a:t>
            </a:r>
            <a:r>
              <a:rPr lang="en-US" dirty="0" err="1"/>
              <a:t>arr</a:t>
            </a:r>
            <a:r>
              <a:rPr lang="en-US" dirty="0"/>
              <a:t>[1] . " &lt;- Row 1 E-mail\n";</a:t>
            </a:r>
            <a:br>
              <a:rPr lang="en-US" dirty="0"/>
            </a:br>
            <a:br>
              <a:rPr lang="en-US" dirty="0"/>
            </a:br>
            <a:br>
              <a:rPr lang="en-US" dirty="0"/>
            </a:br>
            <a:r>
              <a:rPr lang="en-US" dirty="0"/>
              <a:t>$</a:t>
            </a:r>
            <a:r>
              <a:rPr lang="en-US" dirty="0" err="1"/>
              <a:t>arr</a:t>
            </a:r>
            <a:r>
              <a:rPr lang="en-US" dirty="0"/>
              <a:t> = </a:t>
            </a:r>
            <a:r>
              <a:rPr lang="en-US" dirty="0" err="1"/>
              <a:t>pg_fetch_array</a:t>
            </a:r>
            <a:r>
              <a:rPr lang="en-US" dirty="0"/>
              <a:t>($result, NULL, PGSQL_ASSOC);</a:t>
            </a:r>
            <a:br>
              <a:rPr lang="en-US" dirty="0"/>
            </a:br>
            <a:r>
              <a:rPr lang="en-US" dirty="0"/>
              <a:t>echo $</a:t>
            </a:r>
            <a:r>
              <a:rPr lang="en-US" dirty="0" err="1"/>
              <a:t>arr</a:t>
            </a:r>
            <a:r>
              <a:rPr lang="en-US" dirty="0"/>
              <a:t>["author"] . " &lt;- Row 2 Author\n";</a:t>
            </a:r>
            <a:br>
              <a:rPr lang="en-US" dirty="0"/>
            </a:br>
            <a:r>
              <a:rPr lang="en-US" dirty="0"/>
              <a:t>echo $</a:t>
            </a:r>
            <a:r>
              <a:rPr lang="en-US" dirty="0" err="1"/>
              <a:t>arr</a:t>
            </a:r>
            <a:r>
              <a:rPr lang="en-US" dirty="0"/>
              <a:t>["email"] . " &lt;- Row 2 E-mail\n";</a:t>
            </a:r>
            <a:br>
              <a:rPr lang="en-US" dirty="0"/>
            </a:br>
            <a:br>
              <a:rPr lang="en-US" dirty="0"/>
            </a:br>
            <a:r>
              <a:rPr lang="en-US" dirty="0"/>
              <a:t>$</a:t>
            </a:r>
            <a:r>
              <a:rPr lang="en-US" dirty="0" err="1"/>
              <a:t>arr</a:t>
            </a:r>
            <a:r>
              <a:rPr lang="en-US" dirty="0"/>
              <a:t> = </a:t>
            </a:r>
            <a:r>
              <a:rPr lang="en-US" dirty="0" err="1"/>
              <a:t>pg_fetch_array</a:t>
            </a:r>
            <a:r>
              <a:rPr lang="en-US" dirty="0"/>
              <a:t>($result);</a:t>
            </a:r>
            <a:br>
              <a:rPr lang="en-US" dirty="0"/>
            </a:br>
            <a:r>
              <a:rPr lang="en-US" dirty="0"/>
              <a:t>echo $</a:t>
            </a:r>
            <a:r>
              <a:rPr lang="en-US" dirty="0" err="1"/>
              <a:t>arr</a:t>
            </a:r>
            <a:r>
              <a:rPr lang="en-US" dirty="0"/>
              <a:t>["author"] . " &lt;- Row 3 Author\n";</a:t>
            </a:r>
            <a:br>
              <a:rPr lang="en-US" dirty="0"/>
            </a:br>
            <a:r>
              <a:rPr lang="en-US" dirty="0"/>
              <a:t>echo $</a:t>
            </a:r>
            <a:r>
              <a:rPr lang="en-US" dirty="0" err="1"/>
              <a:t>arr</a:t>
            </a:r>
            <a:r>
              <a:rPr lang="en-US" dirty="0"/>
              <a:t>[1] . " &lt;- Row 3 E-mail\n";</a:t>
            </a:r>
            <a:br>
              <a:rPr lang="en-US" dirty="0"/>
            </a:br>
            <a:br>
              <a:rPr lang="en-US" dirty="0"/>
            </a:br>
            <a:r>
              <a:rPr lang="en-US" dirty="0"/>
              <a:t>?&gt;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pg_fetch_object</a:t>
            </a:r>
            <a:r>
              <a:rPr lang="en-US" dirty="0"/>
              <a:t> ()</a:t>
            </a:r>
          </a:p>
        </p:txBody>
      </p:sp>
      <p:sp>
        <p:nvSpPr>
          <p:cNvPr id="3" name="Content Placeholder 2"/>
          <p:cNvSpPr>
            <a:spLocks noGrp="1"/>
          </p:cNvSpPr>
          <p:nvPr>
            <p:ph idx="1"/>
          </p:nvPr>
        </p:nvSpPr>
        <p:spPr/>
        <p:txBody>
          <a:bodyPr>
            <a:normAutofit fontScale="92500"/>
          </a:bodyPr>
          <a:lstStyle/>
          <a:p>
            <a:r>
              <a:rPr lang="en-US" dirty="0" err="1"/>
              <a:t>pg_fetch_object</a:t>
            </a:r>
            <a:r>
              <a:rPr lang="en-US" dirty="0"/>
              <a:t> ( resource $result [, </a:t>
            </a:r>
            <a:r>
              <a:rPr lang="en-US" dirty="0" err="1"/>
              <a:t>int</a:t>
            </a:r>
            <a:r>
              <a:rPr lang="en-US" dirty="0"/>
              <a:t> $row ]) </a:t>
            </a:r>
          </a:p>
          <a:p>
            <a:r>
              <a:rPr lang="en-US" dirty="0" err="1"/>
              <a:t>pg_fetch_object</a:t>
            </a:r>
            <a:r>
              <a:rPr lang="en-US" dirty="0"/>
              <a:t>() returns an object with properties that correspond to the fetched row's field names.</a:t>
            </a:r>
          </a:p>
          <a:p>
            <a:r>
              <a:rPr lang="en-US" dirty="0"/>
              <a:t>Parameters :</a:t>
            </a:r>
          </a:p>
          <a:p>
            <a:r>
              <a:rPr lang="en-US" dirty="0"/>
              <a:t>Result : </a:t>
            </a:r>
            <a:r>
              <a:rPr lang="en-US" dirty="0" err="1"/>
              <a:t>PostgreSQL</a:t>
            </a:r>
            <a:r>
              <a:rPr lang="en-US" dirty="0"/>
              <a:t> query result resource, returned by </a:t>
            </a:r>
            <a:r>
              <a:rPr lang="en-US" dirty="0" err="1">
                <a:hlinkClick r:id="rId2"/>
              </a:rPr>
              <a:t>pg_query</a:t>
            </a:r>
            <a:r>
              <a:rPr lang="en-US" dirty="0">
                <a:hlinkClick r:id="rId2"/>
              </a:rPr>
              <a:t>()</a:t>
            </a:r>
            <a:r>
              <a:rPr lang="en-US" dirty="0"/>
              <a:t>,  or </a:t>
            </a:r>
            <a:r>
              <a:rPr lang="en-US" dirty="0" err="1">
                <a:hlinkClick r:id="rId3"/>
              </a:rPr>
              <a:t>pg_execute</a:t>
            </a:r>
            <a:r>
              <a:rPr lang="en-US" dirty="0">
                <a:hlinkClick r:id="rId3"/>
              </a:rPr>
              <a:t>()</a:t>
            </a:r>
            <a:r>
              <a:rPr lang="en-US" dirty="0"/>
              <a:t> .</a:t>
            </a:r>
          </a:p>
          <a:p>
            <a:r>
              <a:rPr lang="en-US" dirty="0"/>
              <a:t>Row : Row number in result to fetch. Rows are numbered from 0 upwards. If omitted or NULL, the next row is fetched.</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82000" cy="6248400"/>
          </a:xfrm>
        </p:spPr>
        <p:txBody>
          <a:bodyPr>
            <a:noAutofit/>
          </a:bodyPr>
          <a:lstStyle/>
          <a:p>
            <a:r>
              <a:rPr lang="en-US" sz="2000" dirty="0"/>
              <a:t>&lt;?</a:t>
            </a:r>
            <a:r>
              <a:rPr lang="en-US" sz="2000" dirty="0" err="1"/>
              <a:t>php</a:t>
            </a:r>
            <a:r>
              <a:rPr lang="en-US" sz="2000" dirty="0"/>
              <a:t> </a:t>
            </a:r>
            <a:br>
              <a:rPr lang="en-US" sz="2000" dirty="0"/>
            </a:br>
            <a:r>
              <a:rPr lang="en-US" sz="2000" dirty="0"/>
              <a:t>$database = "store";</a:t>
            </a:r>
            <a:br>
              <a:rPr lang="en-US" sz="2000" dirty="0"/>
            </a:br>
            <a:r>
              <a:rPr lang="en-US" sz="2000" dirty="0"/>
              <a:t>$</a:t>
            </a:r>
            <a:r>
              <a:rPr lang="en-US" sz="2000" dirty="0" err="1"/>
              <a:t>db_conn</a:t>
            </a:r>
            <a:r>
              <a:rPr lang="en-US" sz="2000" dirty="0"/>
              <a:t> = </a:t>
            </a:r>
            <a:r>
              <a:rPr lang="en-US" sz="2000" dirty="0" err="1"/>
              <a:t>pg_connect</a:t>
            </a:r>
            <a:r>
              <a:rPr lang="en-US" sz="2000" dirty="0"/>
              <a:t>("host=</a:t>
            </a:r>
            <a:r>
              <a:rPr lang="en-US" sz="2000" dirty="0" err="1"/>
              <a:t>localhost</a:t>
            </a:r>
            <a:r>
              <a:rPr lang="en-US" sz="2000" dirty="0"/>
              <a:t> port=5432 </a:t>
            </a:r>
            <a:r>
              <a:rPr lang="en-US" sz="2000" dirty="0" err="1"/>
              <a:t>dbname</a:t>
            </a:r>
            <a:r>
              <a:rPr lang="en-US" sz="2000" dirty="0"/>
              <a:t>=$database");</a:t>
            </a:r>
            <a:br>
              <a:rPr lang="en-US" sz="2000" dirty="0"/>
            </a:br>
            <a:r>
              <a:rPr lang="en-US" sz="2000" dirty="0"/>
              <a:t>if (!$</a:t>
            </a:r>
            <a:r>
              <a:rPr lang="en-US" sz="2000" dirty="0" err="1"/>
              <a:t>db_conn</a:t>
            </a:r>
            <a:r>
              <a:rPr lang="en-US" sz="2000" dirty="0"/>
              <a:t>) {</a:t>
            </a:r>
            <a:br>
              <a:rPr lang="en-US" sz="2000" dirty="0"/>
            </a:br>
            <a:r>
              <a:rPr lang="en-US" sz="2000" dirty="0"/>
              <a:t>  echo "Failed connecting to </a:t>
            </a:r>
            <a:r>
              <a:rPr lang="en-US" sz="2000" dirty="0" err="1"/>
              <a:t>postgres</a:t>
            </a:r>
            <a:r>
              <a:rPr lang="en-US" sz="2000" dirty="0"/>
              <a:t> database $database\n";</a:t>
            </a:r>
            <a:br>
              <a:rPr lang="en-US" sz="2000" dirty="0"/>
            </a:br>
            <a:r>
              <a:rPr lang="en-US" sz="2000" dirty="0"/>
              <a:t>  exit;</a:t>
            </a:r>
            <a:br>
              <a:rPr lang="en-US" sz="2000" dirty="0"/>
            </a:br>
            <a:r>
              <a:rPr lang="en-US" sz="2000" dirty="0"/>
              <a:t>}</a:t>
            </a:r>
            <a:br>
              <a:rPr lang="en-US" sz="2000" dirty="0"/>
            </a:br>
            <a:br>
              <a:rPr lang="en-US" sz="2000" dirty="0"/>
            </a:br>
            <a:r>
              <a:rPr lang="en-US" sz="2000" dirty="0"/>
              <a:t>$</a:t>
            </a:r>
            <a:r>
              <a:rPr lang="en-US" sz="2000" dirty="0" err="1"/>
              <a:t>qu</a:t>
            </a:r>
            <a:r>
              <a:rPr lang="en-US" sz="2000" dirty="0"/>
              <a:t> = </a:t>
            </a:r>
            <a:r>
              <a:rPr lang="en-US" sz="2000" dirty="0" err="1"/>
              <a:t>pg_query</a:t>
            </a:r>
            <a:r>
              <a:rPr lang="en-US" sz="2000" dirty="0"/>
              <a:t>($</a:t>
            </a:r>
            <a:r>
              <a:rPr lang="en-US" sz="2000" dirty="0" err="1"/>
              <a:t>db_conn</a:t>
            </a:r>
            <a:r>
              <a:rPr lang="en-US" sz="2000" dirty="0"/>
              <a:t>, "SELECT * FROM books ORDER BY author");</a:t>
            </a:r>
            <a:br>
              <a:rPr lang="en-US" sz="2000" dirty="0"/>
            </a:br>
            <a:r>
              <a:rPr lang="en-US" sz="2000" dirty="0"/>
              <a:t>while ($data = </a:t>
            </a:r>
            <a:r>
              <a:rPr lang="en-US" sz="2000" dirty="0" err="1"/>
              <a:t>pg_fetch_object</a:t>
            </a:r>
            <a:r>
              <a:rPr lang="en-US" sz="2000" dirty="0"/>
              <a:t>($</a:t>
            </a:r>
            <a:r>
              <a:rPr lang="en-US" sz="2000" dirty="0" err="1"/>
              <a:t>qu</a:t>
            </a:r>
            <a:r>
              <a:rPr lang="en-US" sz="2000" dirty="0"/>
              <a:t>))</a:t>
            </a:r>
          </a:p>
          <a:p>
            <a:r>
              <a:rPr lang="en-US" sz="2000" dirty="0"/>
              <a:t> {</a:t>
            </a:r>
            <a:br>
              <a:rPr lang="en-US" sz="2000" dirty="0"/>
            </a:br>
            <a:r>
              <a:rPr lang="en-US" sz="2000" dirty="0"/>
              <a:t>  echo $data-&gt;author . " (";</a:t>
            </a:r>
            <a:br>
              <a:rPr lang="en-US" sz="2000" dirty="0"/>
            </a:br>
            <a:r>
              <a:rPr lang="en-US" sz="2000" dirty="0"/>
              <a:t>  echo $data-&gt;year . "): ";</a:t>
            </a:r>
            <a:br>
              <a:rPr lang="en-US" sz="2000" dirty="0"/>
            </a:br>
            <a:r>
              <a:rPr lang="en-US" sz="2000" dirty="0"/>
              <a:t>  echo $data-&gt;title . "&lt;</a:t>
            </a:r>
            <a:r>
              <a:rPr lang="en-US" sz="2000" dirty="0" err="1"/>
              <a:t>br</a:t>
            </a:r>
            <a:r>
              <a:rPr lang="en-US" sz="2000" dirty="0"/>
              <a:t> /&gt;";</a:t>
            </a:r>
            <a:br>
              <a:rPr lang="en-US" sz="2000" dirty="0"/>
            </a:br>
            <a:r>
              <a:rPr lang="en-US" sz="2000" dirty="0"/>
              <a:t>}</a:t>
            </a:r>
            <a:br>
              <a:rPr lang="en-US" sz="2000" dirty="0"/>
            </a:br>
            <a:r>
              <a:rPr lang="en-US" sz="2000" dirty="0" err="1"/>
              <a:t>pg_free_result</a:t>
            </a:r>
            <a:r>
              <a:rPr lang="en-US" sz="2000" dirty="0"/>
              <a:t>($</a:t>
            </a:r>
            <a:r>
              <a:rPr lang="en-US" sz="2000" dirty="0" err="1"/>
              <a:t>qu</a:t>
            </a:r>
            <a:r>
              <a:rPr lang="en-US" sz="2000" dirty="0"/>
              <a:t>);</a:t>
            </a:r>
            <a:br>
              <a:rPr lang="en-US" sz="2000" dirty="0"/>
            </a:br>
            <a:r>
              <a:rPr lang="en-US" sz="2000" dirty="0" err="1"/>
              <a:t>pg_close</a:t>
            </a:r>
            <a:r>
              <a:rPr lang="en-US" sz="2000" dirty="0"/>
              <a:t>($</a:t>
            </a:r>
            <a:r>
              <a:rPr lang="en-US" sz="2000" dirty="0" err="1"/>
              <a:t>db_conn</a:t>
            </a:r>
            <a:r>
              <a:rPr lang="en-US" sz="2000" dirty="0"/>
              <a:t>);</a:t>
            </a:r>
            <a:br>
              <a:rPr lang="en-US" sz="2000" dirty="0"/>
            </a:b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pg_fetch_result</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a:t>pg_fetch_result</a:t>
            </a:r>
            <a:r>
              <a:rPr lang="en-US" dirty="0"/>
              <a:t> ( resource $result , </a:t>
            </a:r>
            <a:r>
              <a:rPr lang="en-US" dirty="0" err="1"/>
              <a:t>int</a:t>
            </a:r>
            <a:r>
              <a:rPr lang="en-US" dirty="0"/>
              <a:t> $row , </a:t>
            </a:r>
            <a:r>
              <a:rPr lang="en-US" dirty="0">
                <a:hlinkClick r:id="rId2"/>
              </a:rPr>
              <a:t>mixed</a:t>
            </a:r>
            <a:r>
              <a:rPr lang="en-US" dirty="0"/>
              <a:t> $field )</a:t>
            </a:r>
          </a:p>
          <a:p>
            <a:r>
              <a:rPr lang="en-US" dirty="0" err="1"/>
              <a:t>pg_fetch_result</a:t>
            </a:r>
            <a:r>
              <a:rPr lang="en-US" dirty="0"/>
              <a:t>() </a:t>
            </a:r>
          </a:p>
          <a:p>
            <a:r>
              <a:rPr lang="en-US" dirty="0"/>
              <a:t>returns the value of a particular row and field (column) in a </a:t>
            </a:r>
            <a:r>
              <a:rPr lang="en-US" dirty="0" err="1"/>
              <a:t>PostgreSQL</a:t>
            </a:r>
            <a:r>
              <a:rPr lang="en-US" dirty="0"/>
              <a:t> result resource.</a:t>
            </a:r>
          </a:p>
          <a:p>
            <a:r>
              <a:rPr lang="en-US" dirty="0"/>
              <a:t>Parameters </a:t>
            </a:r>
          </a:p>
          <a:p>
            <a:r>
              <a:rPr lang="en-US" dirty="0"/>
              <a:t>Result : </a:t>
            </a:r>
            <a:r>
              <a:rPr lang="en-US" dirty="0" err="1"/>
              <a:t>PostgreSQL</a:t>
            </a:r>
            <a:r>
              <a:rPr lang="en-US" dirty="0"/>
              <a:t> query result resource, returned by </a:t>
            </a:r>
            <a:r>
              <a:rPr lang="en-US" dirty="0" err="1">
                <a:hlinkClick r:id="rId3"/>
              </a:rPr>
              <a:t>pg_query</a:t>
            </a:r>
            <a:r>
              <a:rPr lang="en-US" dirty="0">
                <a:hlinkClick r:id="rId3"/>
              </a:rPr>
              <a:t>()</a:t>
            </a:r>
            <a:r>
              <a:rPr lang="en-US" dirty="0"/>
              <a:t>,  or </a:t>
            </a:r>
            <a:r>
              <a:rPr lang="en-US" dirty="0" err="1">
                <a:hlinkClick r:id="rId4"/>
              </a:rPr>
              <a:t>pg_execute</a:t>
            </a:r>
            <a:r>
              <a:rPr lang="en-US" dirty="0">
                <a:hlinkClick r:id="rId4"/>
              </a:rPr>
              <a:t>()</a:t>
            </a:r>
            <a:r>
              <a:rPr lang="en-US" dirty="0"/>
              <a:t> .</a:t>
            </a:r>
          </a:p>
          <a:p>
            <a:r>
              <a:rPr lang="en-US" dirty="0" err="1"/>
              <a:t>Row:Row</a:t>
            </a:r>
            <a:r>
              <a:rPr lang="en-US" dirty="0"/>
              <a:t> number in result to fetch. Rows are numbered from 0 upwards. If omitted, next row is fetched.</a:t>
            </a:r>
          </a:p>
          <a:p>
            <a:r>
              <a:rPr lang="en-US" dirty="0"/>
              <a:t>Field: A </a:t>
            </a:r>
            <a:r>
              <a:rPr lang="en-US" dirty="0">
                <a:hlinkClick r:id="rId5"/>
              </a:rPr>
              <a:t>string</a:t>
            </a:r>
            <a:r>
              <a:rPr lang="en-US" dirty="0"/>
              <a:t> representing the name of the field (column) to fetch, otherwise an </a:t>
            </a:r>
            <a:r>
              <a:rPr lang="en-US" dirty="0" err="1">
                <a:hlinkClick r:id="rId6"/>
              </a:rPr>
              <a:t>int</a:t>
            </a:r>
            <a:r>
              <a:rPr lang="en-US" dirty="0" err="1"/>
              <a:t>representing</a:t>
            </a:r>
            <a:r>
              <a:rPr lang="en-US" dirty="0"/>
              <a:t> the field number to fetch. Fields are numbered from 0 upwards.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a:bodyPr>
          <a:lstStyle/>
          <a:p>
            <a:r>
              <a:rPr lang="en-US" dirty="0"/>
              <a:t>&lt;?</a:t>
            </a:r>
            <a:r>
              <a:rPr lang="en-US" dirty="0" err="1"/>
              <a:t>php</a:t>
            </a:r>
            <a:br>
              <a:rPr lang="en-US" dirty="0"/>
            </a:br>
            <a:r>
              <a:rPr lang="en-US" dirty="0"/>
              <a:t>$db = </a:t>
            </a:r>
            <a:r>
              <a:rPr lang="en-US" dirty="0" err="1"/>
              <a:t>pg_connect</a:t>
            </a:r>
            <a:r>
              <a:rPr lang="en-US" dirty="0"/>
              <a:t>("</a:t>
            </a:r>
            <a:r>
              <a:rPr lang="en-US" dirty="0" err="1"/>
              <a:t>dbname</a:t>
            </a:r>
            <a:r>
              <a:rPr lang="en-US" dirty="0"/>
              <a:t>=users user=me") || die();</a:t>
            </a:r>
            <a:br>
              <a:rPr lang="en-US" dirty="0"/>
            </a:br>
            <a:br>
              <a:rPr lang="en-US" dirty="0"/>
            </a:br>
            <a:r>
              <a:rPr lang="en-US" dirty="0"/>
              <a:t>$res = </a:t>
            </a:r>
            <a:r>
              <a:rPr lang="en-US" dirty="0" err="1"/>
              <a:t>pg_query</a:t>
            </a:r>
            <a:r>
              <a:rPr lang="en-US" dirty="0"/>
              <a:t>($db, "SELECT * from </a:t>
            </a:r>
            <a:r>
              <a:rPr lang="en-US" dirty="0" err="1"/>
              <a:t>emp</a:t>
            </a:r>
            <a:r>
              <a:rPr lang="en-US" dirty="0"/>
              <a:t>");</a:t>
            </a:r>
            <a:br>
              <a:rPr lang="en-US" dirty="0"/>
            </a:br>
            <a:br>
              <a:rPr lang="en-US" dirty="0"/>
            </a:br>
            <a:r>
              <a:rPr lang="en-US" dirty="0"/>
              <a:t>$</a:t>
            </a:r>
            <a:r>
              <a:rPr lang="en-US" dirty="0" err="1"/>
              <a:t>val</a:t>
            </a:r>
            <a:r>
              <a:rPr lang="en-US" dirty="0"/>
              <a:t> = </a:t>
            </a:r>
            <a:r>
              <a:rPr lang="en-US" dirty="0" err="1"/>
              <a:t>pg_fetch_result</a:t>
            </a:r>
            <a:r>
              <a:rPr lang="en-US" dirty="0"/>
              <a:t>($res, 1, 0);</a:t>
            </a:r>
            <a:br>
              <a:rPr lang="en-US" dirty="0"/>
            </a:br>
            <a:br>
              <a:rPr lang="en-US" dirty="0"/>
            </a:br>
            <a:r>
              <a:rPr lang="en-US" dirty="0"/>
              <a:t>echo “</a:t>
            </a:r>
            <a:r>
              <a:rPr lang="en-US" dirty="0" err="1"/>
              <a:t>Emp</a:t>
            </a:r>
            <a:r>
              <a:rPr lang="en-US" dirty="0"/>
              <a:t> No of second row is : “. $val. "\n";</a:t>
            </a:r>
            <a:br>
              <a:rPr lang="en-US" dirty="0"/>
            </a:br>
            <a:r>
              <a:rPr lang="en-US" dirty="0"/>
              <a:t>?&gt;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pg_num_rows</a:t>
            </a:r>
            <a:r>
              <a:rPr lang="en-US" dirty="0"/>
              <a:t>()</a:t>
            </a:r>
          </a:p>
        </p:txBody>
      </p:sp>
      <p:sp>
        <p:nvSpPr>
          <p:cNvPr id="3" name="Content Placeholder 2"/>
          <p:cNvSpPr>
            <a:spLocks noGrp="1"/>
          </p:cNvSpPr>
          <p:nvPr>
            <p:ph idx="1"/>
          </p:nvPr>
        </p:nvSpPr>
        <p:spPr/>
        <p:txBody>
          <a:bodyPr/>
          <a:lstStyle/>
          <a:p>
            <a:r>
              <a:rPr lang="en-US" dirty="0" err="1"/>
              <a:t>pg_num_rows</a:t>
            </a:r>
            <a:r>
              <a:rPr lang="en-US" dirty="0"/>
              <a:t> ( resource $result )</a:t>
            </a:r>
          </a:p>
          <a:p>
            <a:r>
              <a:rPr lang="en-US" dirty="0" err="1"/>
              <a:t>pg_num_rows</a:t>
            </a:r>
            <a:r>
              <a:rPr lang="en-US" dirty="0"/>
              <a:t>() will return the number of rows in a </a:t>
            </a:r>
            <a:r>
              <a:rPr lang="en-US" dirty="0" err="1"/>
              <a:t>PostgreSQL</a:t>
            </a:r>
            <a:r>
              <a:rPr lang="en-US" dirty="0"/>
              <a:t> result resource.</a:t>
            </a:r>
          </a:p>
          <a:p>
            <a:r>
              <a:rPr lang="en-US" dirty="0"/>
              <a:t>Parameter:</a:t>
            </a:r>
          </a:p>
          <a:p>
            <a:r>
              <a:rPr lang="en-US" dirty="0"/>
              <a:t>$result : </a:t>
            </a:r>
            <a:r>
              <a:rPr lang="en-US" dirty="0" err="1"/>
              <a:t>PostgreSQL</a:t>
            </a:r>
            <a:r>
              <a:rPr lang="en-US" dirty="0"/>
              <a:t> query result resource, returned by </a:t>
            </a:r>
            <a:r>
              <a:rPr lang="en-US" dirty="0" err="1">
                <a:hlinkClick r:id="rId2"/>
              </a:rPr>
              <a:t>pg_query</a:t>
            </a:r>
            <a:r>
              <a:rPr lang="en-US" dirty="0">
                <a:hlinkClick r:id="rId2"/>
              </a:rPr>
              <a:t>()</a:t>
            </a:r>
            <a:r>
              <a:rPr lang="en-US" dirty="0"/>
              <a:t>, </a:t>
            </a:r>
            <a:r>
              <a:rPr lang="en-US" dirty="0" err="1">
                <a:hlinkClick r:id="rId3"/>
              </a:rPr>
              <a:t>pg_query_params</a:t>
            </a:r>
            <a:r>
              <a:rPr lang="en-US" dirty="0">
                <a:hlinkClick r:id="rId3"/>
              </a:rPr>
              <a:t>()</a:t>
            </a:r>
            <a:r>
              <a:rPr lang="en-US" dirty="0"/>
              <a:t> or </a:t>
            </a:r>
            <a:r>
              <a:rPr lang="en-US" dirty="0" err="1">
                <a:hlinkClick r:id="rId4"/>
              </a:rPr>
              <a:t>pg_execute</a:t>
            </a:r>
            <a:r>
              <a:rPr lang="en-US" dirty="0">
                <a:hlinkClick r:id="rId4"/>
              </a:rPr>
              <a:t>()</a:t>
            </a:r>
            <a:r>
              <a:rPr lang="en-US" dirty="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lnSpcReduction="10000"/>
          </a:bodyPr>
          <a:lstStyle/>
          <a:p>
            <a:r>
              <a:rPr lang="en-US" dirty="0"/>
              <a:t>&lt;?</a:t>
            </a:r>
            <a:r>
              <a:rPr lang="en-US" dirty="0" err="1"/>
              <a:t>php</a:t>
            </a:r>
            <a:br>
              <a:rPr lang="en-US" dirty="0"/>
            </a:br>
            <a:r>
              <a:rPr lang="en-US" dirty="0"/>
              <a:t>$result = </a:t>
            </a:r>
            <a:r>
              <a:rPr lang="en-US" dirty="0" err="1"/>
              <a:t>pg_query</a:t>
            </a:r>
            <a:r>
              <a:rPr lang="en-US" dirty="0"/>
              <a:t>($</a:t>
            </a:r>
            <a:r>
              <a:rPr lang="en-US" dirty="0" err="1"/>
              <a:t>conn</a:t>
            </a:r>
            <a:r>
              <a:rPr lang="en-US" dirty="0"/>
              <a:t>, "SELECT  * from </a:t>
            </a:r>
            <a:r>
              <a:rPr lang="en-US" dirty="0" err="1"/>
              <a:t>emp</a:t>
            </a:r>
            <a:r>
              <a:rPr lang="en-US" dirty="0"/>
              <a:t>;");</a:t>
            </a:r>
            <a:br>
              <a:rPr lang="en-US" dirty="0"/>
            </a:br>
            <a:br>
              <a:rPr lang="en-US" dirty="0"/>
            </a:br>
            <a:r>
              <a:rPr lang="en-US" dirty="0"/>
              <a:t>$rows = </a:t>
            </a:r>
            <a:r>
              <a:rPr lang="en-US" dirty="0" err="1"/>
              <a:t>pg_num_rows</a:t>
            </a:r>
            <a:r>
              <a:rPr lang="en-US" dirty="0"/>
              <a:t>($result);</a:t>
            </a:r>
            <a:br>
              <a:rPr lang="en-US" dirty="0"/>
            </a:br>
            <a:br>
              <a:rPr lang="en-US" dirty="0"/>
            </a:br>
            <a:r>
              <a:rPr lang="en-US" dirty="0"/>
              <a:t>echo $rows . " row(s) returned.\n";</a:t>
            </a:r>
            <a:br>
              <a:rPr lang="en-US" dirty="0"/>
            </a:br>
            <a:r>
              <a:rPr lang="en-US" dirty="0"/>
              <a:t>?&gt;</a:t>
            </a:r>
          </a:p>
          <a:p>
            <a:r>
              <a:rPr lang="en-US" dirty="0"/>
              <a:t>The above example will output:</a:t>
            </a:r>
          </a:p>
          <a:p>
            <a:r>
              <a:rPr lang="en-US"/>
              <a:t>10 </a:t>
            </a:r>
            <a:r>
              <a:rPr lang="en-US" dirty="0"/>
              <a:t>row(s) returned.</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Databases</a:t>
            </a:r>
          </a:p>
        </p:txBody>
      </p:sp>
      <p:sp>
        <p:nvSpPr>
          <p:cNvPr id="3" name="Content Placeholder 2"/>
          <p:cNvSpPr>
            <a:spLocks noGrp="1"/>
          </p:cNvSpPr>
          <p:nvPr>
            <p:ph idx="1"/>
          </p:nvPr>
        </p:nvSpPr>
        <p:spPr/>
        <p:txBody>
          <a:bodyPr/>
          <a:lstStyle/>
          <a:p>
            <a:r>
              <a:rPr lang="en-US" dirty="0"/>
              <a:t>There are two ways to access databases from PHP. </a:t>
            </a:r>
          </a:p>
          <a:p>
            <a:r>
              <a:rPr lang="en-US" dirty="0"/>
              <a:t>By using database-specific extension </a:t>
            </a:r>
          </a:p>
          <a:p>
            <a:r>
              <a:rPr lang="en-US" dirty="0"/>
              <a:t>By using the database-independent PEAR DB library. </a:t>
            </a:r>
          </a:p>
          <a:p>
            <a:r>
              <a:rPr lang="en-US" dirty="0"/>
              <a:t>There are advantages and disadvantages to each approach.</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0E5EE2-1E34-4B9E-9BA4-B74DCD8B1934}"/>
              </a:ext>
            </a:extLst>
          </p:cNvPr>
          <p:cNvSpPr/>
          <p:nvPr/>
        </p:nvSpPr>
        <p:spPr>
          <a:xfrm>
            <a:off x="381000" y="1305342"/>
            <a:ext cx="8001000" cy="3693319"/>
          </a:xfrm>
          <a:prstGeom prst="rect">
            <a:avLst/>
          </a:prstGeom>
        </p:spPr>
        <p:txBody>
          <a:bodyPr wrap="square">
            <a:spAutoFit/>
          </a:bodyPr>
          <a:lstStyle/>
          <a:p>
            <a:r>
              <a:rPr lang="en-US" dirty="0" err="1"/>
              <a:t>pg_num_fields</a:t>
            </a:r>
            <a:r>
              <a:rPr lang="en-US" dirty="0"/>
              <a:t> — Returns the number of fields in a result.</a:t>
            </a:r>
          </a:p>
          <a:p>
            <a:r>
              <a:rPr lang="en-US" dirty="0" err="1"/>
              <a:t>pg_num_fields</a:t>
            </a:r>
            <a:r>
              <a:rPr lang="en-US" dirty="0"/>
              <a:t> ( resource $result )</a:t>
            </a:r>
          </a:p>
          <a:p>
            <a:r>
              <a:rPr lang="en-US" dirty="0"/>
              <a:t>result : PostgreSQL query result resource, returned by </a:t>
            </a:r>
            <a:r>
              <a:rPr lang="en-US" dirty="0" err="1">
                <a:hlinkClick r:id="rId2"/>
              </a:rPr>
              <a:t>pg_query</a:t>
            </a:r>
            <a:r>
              <a:rPr lang="en-US" dirty="0">
                <a:hlinkClick r:id="rId2"/>
              </a:rPr>
              <a:t>()</a:t>
            </a:r>
            <a:endParaRPr lang="en-US" dirty="0"/>
          </a:p>
          <a:p>
            <a:r>
              <a:rPr lang="en-US" dirty="0"/>
              <a:t>&lt;?php</a:t>
            </a:r>
            <a:br>
              <a:rPr lang="en-US" dirty="0"/>
            </a:br>
            <a:r>
              <a:rPr lang="en-US" dirty="0"/>
              <a:t>$result = </a:t>
            </a:r>
            <a:r>
              <a:rPr lang="en-US" dirty="0" err="1"/>
              <a:t>pg_query</a:t>
            </a:r>
            <a:r>
              <a:rPr lang="en-US" dirty="0"/>
              <a:t>($conn, "SELECT 1, 2");</a:t>
            </a:r>
            <a:br>
              <a:rPr lang="en-US" dirty="0"/>
            </a:br>
            <a:br>
              <a:rPr lang="en-US" dirty="0"/>
            </a:br>
            <a:r>
              <a:rPr lang="en-US" dirty="0"/>
              <a:t>$num = </a:t>
            </a:r>
            <a:r>
              <a:rPr lang="en-US" dirty="0" err="1"/>
              <a:t>pg_num_fields</a:t>
            </a:r>
            <a:r>
              <a:rPr lang="en-US" dirty="0"/>
              <a:t>($result);</a:t>
            </a:r>
            <a:br>
              <a:rPr lang="en-US" dirty="0"/>
            </a:br>
            <a:br>
              <a:rPr lang="en-US" dirty="0"/>
            </a:br>
            <a:r>
              <a:rPr lang="en-US" dirty="0"/>
              <a:t>echo $num . " field(s) returned.\n";</a:t>
            </a:r>
            <a:br>
              <a:rPr lang="en-US" dirty="0"/>
            </a:br>
            <a:r>
              <a:rPr lang="en-US" dirty="0"/>
              <a:t>?&gt;</a:t>
            </a:r>
          </a:p>
          <a:p>
            <a:r>
              <a:rPr lang="en-US" dirty="0"/>
              <a:t>The above example will output:</a:t>
            </a:r>
          </a:p>
          <a:p>
            <a:r>
              <a:rPr lang="en-US" dirty="0"/>
              <a:t>2 field(s) returned.</a:t>
            </a:r>
          </a:p>
          <a:p>
            <a:endParaRPr lang="en-US" dirty="0"/>
          </a:p>
        </p:txBody>
      </p:sp>
      <p:sp>
        <p:nvSpPr>
          <p:cNvPr id="3" name="TextBox 2">
            <a:extLst>
              <a:ext uri="{FF2B5EF4-FFF2-40B4-BE49-F238E27FC236}">
                <a16:creationId xmlns:a16="http://schemas.microsoft.com/office/drawing/2014/main" id="{7B6D362F-2494-40CB-BA4A-2A1273A68D43}"/>
              </a:ext>
            </a:extLst>
          </p:cNvPr>
          <p:cNvSpPr txBox="1"/>
          <p:nvPr/>
        </p:nvSpPr>
        <p:spPr>
          <a:xfrm>
            <a:off x="3200399" y="382012"/>
            <a:ext cx="2191045" cy="369332"/>
          </a:xfrm>
          <a:prstGeom prst="rect">
            <a:avLst/>
          </a:prstGeom>
          <a:noFill/>
        </p:spPr>
        <p:txBody>
          <a:bodyPr wrap="square" rtlCol="0">
            <a:spAutoFit/>
          </a:bodyPr>
          <a:lstStyle/>
          <a:p>
            <a:r>
              <a:rPr lang="en-US" dirty="0"/>
              <a:t>PG NUM FIELDS</a:t>
            </a:r>
            <a:endParaRPr lang="en-GB" dirty="0"/>
          </a:p>
        </p:txBody>
      </p:sp>
      <p:cxnSp>
        <p:nvCxnSpPr>
          <p:cNvPr id="5" name="Connector: Elbow 4">
            <a:extLst>
              <a:ext uri="{FF2B5EF4-FFF2-40B4-BE49-F238E27FC236}">
                <a16:creationId xmlns:a16="http://schemas.microsoft.com/office/drawing/2014/main" id="{ACAEB3A1-121D-463F-890A-2E1F5EDE04B9}"/>
              </a:ext>
            </a:extLst>
          </p:cNvPr>
          <p:cNvCxnSpPr>
            <a:cxnSpLocks/>
          </p:cNvCxnSpPr>
          <p:nvPr/>
        </p:nvCxnSpPr>
        <p:spPr>
          <a:xfrm rot="16200000" flipH="1">
            <a:off x="4326989" y="3188927"/>
            <a:ext cx="77371" cy="31651"/>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8857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dirty="0" err="1"/>
              <a:t>pg_result_error</a:t>
            </a:r>
            <a:r>
              <a:rPr lang="en-US" dirty="0"/>
              <a:t>()</a:t>
            </a:r>
          </a:p>
        </p:txBody>
      </p:sp>
      <p:sp>
        <p:nvSpPr>
          <p:cNvPr id="3" name="Content Placeholder 2"/>
          <p:cNvSpPr>
            <a:spLocks noGrp="1"/>
          </p:cNvSpPr>
          <p:nvPr>
            <p:ph idx="1"/>
          </p:nvPr>
        </p:nvSpPr>
        <p:spPr>
          <a:xfrm>
            <a:off x="457200" y="990600"/>
            <a:ext cx="8229600" cy="5715000"/>
          </a:xfrm>
        </p:spPr>
        <p:txBody>
          <a:bodyPr>
            <a:normAutofit fontScale="85000" lnSpcReduction="20000"/>
          </a:bodyPr>
          <a:lstStyle/>
          <a:p>
            <a:r>
              <a:rPr lang="en-US" dirty="0" err="1"/>
              <a:t>pg_result_error</a:t>
            </a:r>
            <a:r>
              <a:rPr lang="en-US" dirty="0"/>
              <a:t> — Get error message associated with result.</a:t>
            </a:r>
          </a:p>
          <a:p>
            <a:r>
              <a:rPr lang="en-US" dirty="0" err="1"/>
              <a:t>pg_result_error</a:t>
            </a:r>
            <a:r>
              <a:rPr lang="en-US" dirty="0"/>
              <a:t> ( resource $result ) ;</a:t>
            </a:r>
          </a:p>
          <a:p>
            <a:r>
              <a:rPr lang="en-US" dirty="0"/>
              <a:t>Result :PostgreSQL query result resource, returned by </a:t>
            </a:r>
            <a:r>
              <a:rPr lang="en-US" dirty="0" err="1">
                <a:hlinkClick r:id="rId2"/>
              </a:rPr>
              <a:t>pg_query</a:t>
            </a:r>
            <a:r>
              <a:rPr lang="en-US" dirty="0">
                <a:hlinkClick r:id="rId2"/>
              </a:rPr>
              <a:t>()</a:t>
            </a:r>
            <a:r>
              <a:rPr lang="en-US" dirty="0"/>
              <a:t>, </a:t>
            </a:r>
          </a:p>
          <a:p>
            <a:endParaRPr lang="en-US" dirty="0"/>
          </a:p>
          <a:p>
            <a:r>
              <a:rPr lang="en-US" dirty="0"/>
              <a:t>Returns a string. Returns empty string if there is no error. If there is an error associated with the result parameter, returns false</a:t>
            </a:r>
          </a:p>
          <a:p>
            <a:endParaRPr lang="en-US" dirty="0"/>
          </a:p>
          <a:p>
            <a:r>
              <a:rPr lang="en-US" dirty="0"/>
              <a:t>&lt;?</a:t>
            </a:r>
            <a:r>
              <a:rPr lang="en-US" dirty="0" err="1"/>
              <a:t>php</a:t>
            </a:r>
            <a:br>
              <a:rPr lang="en-US" dirty="0"/>
            </a:br>
            <a:r>
              <a:rPr lang="en-US" dirty="0"/>
              <a:t>  $</a:t>
            </a:r>
            <a:r>
              <a:rPr lang="en-US" dirty="0" err="1"/>
              <a:t>dbconn</a:t>
            </a:r>
            <a:r>
              <a:rPr lang="en-US" dirty="0"/>
              <a:t> = </a:t>
            </a:r>
            <a:r>
              <a:rPr lang="en-US" dirty="0" err="1"/>
              <a:t>pg_connect</a:t>
            </a:r>
            <a:r>
              <a:rPr lang="en-US" dirty="0"/>
              <a:t>("</a:t>
            </a:r>
            <a:r>
              <a:rPr lang="en-US" dirty="0" err="1"/>
              <a:t>dbname</a:t>
            </a:r>
            <a:r>
              <a:rPr lang="en-US" dirty="0"/>
              <a:t>=publisher") or die("Could not connect");</a:t>
            </a:r>
            <a:br>
              <a:rPr lang="en-US" dirty="0"/>
            </a:br>
            <a:br>
              <a:rPr lang="en-US" dirty="0"/>
            </a:br>
            <a:r>
              <a:rPr lang="en-US" dirty="0"/>
              <a:t>  if (!</a:t>
            </a:r>
            <a:r>
              <a:rPr lang="en-US" dirty="0" err="1"/>
              <a:t>pg_connection_busy</a:t>
            </a:r>
            <a:r>
              <a:rPr lang="en-US" dirty="0"/>
              <a:t>($</a:t>
            </a:r>
            <a:r>
              <a:rPr lang="en-US" dirty="0" err="1"/>
              <a:t>dbconn</a:t>
            </a:r>
            <a:r>
              <a:rPr lang="en-US" dirty="0"/>
              <a:t>)) {</a:t>
            </a:r>
            <a:br>
              <a:rPr lang="en-US" dirty="0"/>
            </a:br>
            <a:r>
              <a:rPr lang="en-US" dirty="0"/>
              <a:t>      </a:t>
            </a:r>
            <a:r>
              <a:rPr lang="en-US" dirty="0" err="1"/>
              <a:t>pg_send_query</a:t>
            </a:r>
            <a:r>
              <a:rPr lang="en-US" dirty="0"/>
              <a:t>($</a:t>
            </a:r>
            <a:r>
              <a:rPr lang="en-US" dirty="0" err="1"/>
              <a:t>dbconn</a:t>
            </a:r>
            <a:r>
              <a:rPr lang="en-US" dirty="0"/>
              <a:t>, "select * from </a:t>
            </a:r>
            <a:r>
              <a:rPr lang="en-US" dirty="0" err="1"/>
              <a:t>doesnotexist</a:t>
            </a:r>
            <a:r>
              <a:rPr lang="en-US" dirty="0"/>
              <a:t>;");</a:t>
            </a:r>
            <a:br>
              <a:rPr lang="en-US" dirty="0"/>
            </a:br>
            <a:r>
              <a:rPr lang="en-US" dirty="0"/>
              <a:t>  }</a:t>
            </a:r>
            <a:br>
              <a:rPr lang="en-US" dirty="0"/>
            </a:br>
            <a:r>
              <a:rPr lang="en-US" dirty="0"/>
              <a:t>  </a:t>
            </a:r>
            <a:br>
              <a:rPr lang="en-US" dirty="0"/>
            </a:br>
            <a:r>
              <a:rPr lang="en-US" dirty="0"/>
              <a:t>  $res1 = </a:t>
            </a:r>
            <a:r>
              <a:rPr lang="en-US" dirty="0" err="1"/>
              <a:t>pg_get_result</a:t>
            </a:r>
            <a:r>
              <a:rPr lang="en-US" dirty="0"/>
              <a:t>($</a:t>
            </a:r>
            <a:r>
              <a:rPr lang="en-US" dirty="0" err="1"/>
              <a:t>dbconn</a:t>
            </a:r>
            <a:r>
              <a:rPr lang="en-US" dirty="0"/>
              <a:t>);</a:t>
            </a:r>
            <a:br>
              <a:rPr lang="en-US" dirty="0"/>
            </a:br>
            <a:r>
              <a:rPr lang="en-US" dirty="0"/>
              <a:t>  echo </a:t>
            </a:r>
            <a:r>
              <a:rPr lang="en-US" dirty="0" err="1"/>
              <a:t>pg_result_error</a:t>
            </a:r>
            <a:r>
              <a:rPr lang="en-US" dirty="0"/>
              <a:t>($res1);</a:t>
            </a:r>
            <a:br>
              <a:rPr lang="en-US" dirty="0"/>
            </a:br>
            <a:r>
              <a:rPr lang="en-US" dirty="0"/>
              <a:t>?&gt;</a:t>
            </a:r>
          </a:p>
          <a:p>
            <a:r>
              <a:rPr lang="en-US"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err="1"/>
              <a:t>pg_last_error</a:t>
            </a:r>
            <a:br>
              <a:rPr lang="en-US" dirty="0"/>
            </a:br>
            <a:endParaRPr lang="en-US" dirty="0"/>
          </a:p>
        </p:txBody>
      </p:sp>
      <p:sp>
        <p:nvSpPr>
          <p:cNvPr id="3" name="Content Placeholder 2"/>
          <p:cNvSpPr>
            <a:spLocks noGrp="1"/>
          </p:cNvSpPr>
          <p:nvPr>
            <p:ph idx="1"/>
          </p:nvPr>
        </p:nvSpPr>
        <p:spPr>
          <a:xfrm>
            <a:off x="152400" y="685800"/>
            <a:ext cx="8686800" cy="6019800"/>
          </a:xfrm>
        </p:spPr>
        <p:txBody>
          <a:bodyPr>
            <a:normAutofit/>
          </a:bodyPr>
          <a:lstStyle/>
          <a:p>
            <a:r>
              <a:rPr lang="en-US" dirty="0" err="1"/>
              <a:t>pg_last_error</a:t>
            </a:r>
            <a:r>
              <a:rPr lang="en-US" dirty="0"/>
              <a:t> ([ resource $connection ] )</a:t>
            </a:r>
          </a:p>
          <a:p>
            <a:r>
              <a:rPr lang="en-US" dirty="0" err="1"/>
              <a:t>pg_last_error</a:t>
            </a:r>
            <a:r>
              <a:rPr lang="en-US" dirty="0"/>
              <a:t>() returns the last error message for a given connection.</a:t>
            </a:r>
          </a:p>
          <a:p>
            <a:r>
              <a:rPr lang="en-US" dirty="0"/>
              <a:t>Error messages may be overwritten by internal </a:t>
            </a:r>
            <a:r>
              <a:rPr lang="en-US" dirty="0" err="1"/>
              <a:t>PostgreSQL</a:t>
            </a:r>
            <a:r>
              <a:rPr lang="en-US" dirty="0"/>
              <a:t> (</a:t>
            </a:r>
            <a:r>
              <a:rPr lang="en-US" dirty="0" err="1"/>
              <a:t>libpq</a:t>
            </a:r>
            <a:r>
              <a:rPr lang="en-US" dirty="0"/>
              <a:t>) function calls. It may not return an appropriate error message if multiple errors occur inside a </a:t>
            </a:r>
            <a:r>
              <a:rPr lang="en-US" dirty="0" err="1"/>
              <a:t>PostgreSQL</a:t>
            </a:r>
            <a:r>
              <a:rPr lang="en-US" dirty="0"/>
              <a:t> module function.</a:t>
            </a:r>
          </a:p>
          <a:p>
            <a:r>
              <a:rPr lang="en-US" dirty="0"/>
              <a:t>&lt;?php</a:t>
            </a:r>
            <a:br>
              <a:rPr lang="en-US" dirty="0"/>
            </a:br>
            <a:r>
              <a:rPr lang="en-US" dirty="0"/>
              <a:t>  $</a:t>
            </a:r>
            <a:r>
              <a:rPr lang="en-US" dirty="0" err="1"/>
              <a:t>dbconn</a:t>
            </a:r>
            <a:r>
              <a:rPr lang="en-US" dirty="0"/>
              <a:t> = </a:t>
            </a:r>
            <a:r>
              <a:rPr lang="en-US" dirty="0" err="1"/>
              <a:t>pg_connect</a:t>
            </a:r>
            <a:r>
              <a:rPr lang="en-US" dirty="0"/>
              <a:t>("</a:t>
            </a:r>
            <a:r>
              <a:rPr lang="en-US" dirty="0" err="1"/>
              <a:t>dbname</a:t>
            </a:r>
            <a:r>
              <a:rPr lang="en-US" dirty="0"/>
              <a:t>=publisher") or die("Could not connect");</a:t>
            </a:r>
            <a:br>
              <a:rPr lang="en-US" dirty="0"/>
            </a:br>
            <a:r>
              <a:rPr lang="en-US" dirty="0"/>
              <a:t>  // Query that fails</a:t>
            </a:r>
            <a:br>
              <a:rPr lang="en-US" dirty="0"/>
            </a:br>
            <a:r>
              <a:rPr lang="en-US" dirty="0"/>
              <a:t>  $res = </a:t>
            </a:r>
            <a:r>
              <a:rPr lang="en-US" dirty="0" err="1"/>
              <a:t>pg_query</a:t>
            </a:r>
            <a:r>
              <a:rPr lang="en-US" dirty="0"/>
              <a:t>($</a:t>
            </a:r>
            <a:r>
              <a:rPr lang="en-US" dirty="0" err="1"/>
              <a:t>dbconn</a:t>
            </a:r>
            <a:r>
              <a:rPr lang="en-US" dirty="0"/>
              <a:t>, "select * from </a:t>
            </a:r>
            <a:r>
              <a:rPr lang="en-US" dirty="0" err="1"/>
              <a:t>doesnotexist</a:t>
            </a:r>
            <a:r>
              <a:rPr lang="en-US" dirty="0"/>
              <a:t>");</a:t>
            </a:r>
            <a:br>
              <a:rPr lang="en-US" dirty="0"/>
            </a:br>
            <a:r>
              <a:rPr lang="en-US" dirty="0"/>
              <a:t>  </a:t>
            </a:r>
            <a:br>
              <a:rPr lang="en-US" dirty="0"/>
            </a:br>
            <a:r>
              <a:rPr lang="en-US" dirty="0"/>
              <a:t>  echo </a:t>
            </a:r>
            <a:r>
              <a:rPr lang="en-US" dirty="0" err="1"/>
              <a:t>pg_last_error</a:t>
            </a:r>
            <a:r>
              <a:rPr lang="en-US" dirty="0"/>
              <a:t>($</a:t>
            </a:r>
            <a:r>
              <a:rPr lang="en-US" dirty="0" err="1"/>
              <a:t>dbconn</a:t>
            </a:r>
            <a:r>
              <a:rPr lang="en-US" dirty="0"/>
              <a:t>);</a:t>
            </a:r>
            <a:br>
              <a:rPr lang="en-US" dirty="0"/>
            </a:br>
            <a:r>
              <a:rPr lang="en-US" dirty="0"/>
              <a:t>?&gt;</a:t>
            </a:r>
          </a:p>
          <a:p>
            <a:r>
              <a:rPr lang="en-US" dirty="0"/>
              <a:t>A string containing the last error message on the given connection, or false on error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pg_free_result</a:t>
            </a:r>
            <a:endParaRPr lang="en-US" dirty="0"/>
          </a:p>
        </p:txBody>
      </p:sp>
      <p:sp>
        <p:nvSpPr>
          <p:cNvPr id="3" name="Content Placeholder 2"/>
          <p:cNvSpPr>
            <a:spLocks noGrp="1"/>
          </p:cNvSpPr>
          <p:nvPr>
            <p:ph idx="1"/>
          </p:nvPr>
        </p:nvSpPr>
        <p:spPr/>
        <p:txBody>
          <a:bodyPr>
            <a:normAutofit/>
          </a:bodyPr>
          <a:lstStyle/>
          <a:p>
            <a:r>
              <a:rPr lang="en-US" dirty="0" err="1"/>
              <a:t>pg_free_result</a:t>
            </a:r>
            <a:r>
              <a:rPr lang="en-US" dirty="0"/>
              <a:t>(resource $result): bool</a:t>
            </a:r>
          </a:p>
          <a:p>
            <a:r>
              <a:rPr lang="en-US" dirty="0" err="1"/>
              <a:t>pg_free_result</a:t>
            </a:r>
            <a:r>
              <a:rPr lang="en-US" dirty="0"/>
              <a:t>() frees the memory and data associated with the specified PostgreSQL query result resource.</a:t>
            </a:r>
          </a:p>
          <a:p>
            <a:r>
              <a:rPr lang="en-US" dirty="0"/>
              <a:t>This function need only be called if memory consumption during script execution is a problem. Otherwise, all result memory will be automatically freed when the script ends.</a:t>
            </a:r>
          </a:p>
          <a:p>
            <a:r>
              <a:rPr lang="en-US" dirty="0"/>
              <a:t>Returns true on success or false on failure.</a:t>
            </a:r>
          </a:p>
        </p:txBody>
      </p:sp>
    </p:spTree>
    <p:extLst>
      <p:ext uri="{BB962C8B-B14F-4D97-AF65-F5344CB8AC3E}">
        <p14:creationId xmlns:p14="http://schemas.microsoft.com/office/powerpoint/2010/main" val="355107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pg_free_result</a:t>
            </a:r>
            <a:r>
              <a:rPr lang="en-US" dirty="0"/>
              <a:t> example</a:t>
            </a:r>
          </a:p>
        </p:txBody>
      </p:sp>
      <p:sp>
        <p:nvSpPr>
          <p:cNvPr id="3" name="Content Placeholder 2"/>
          <p:cNvSpPr>
            <a:spLocks noGrp="1"/>
          </p:cNvSpPr>
          <p:nvPr>
            <p:ph idx="1"/>
          </p:nvPr>
        </p:nvSpPr>
        <p:spPr/>
        <p:txBody>
          <a:bodyPr>
            <a:normAutofit fontScale="70000" lnSpcReduction="20000"/>
          </a:bodyPr>
          <a:lstStyle/>
          <a:p>
            <a:r>
              <a:rPr lang="en-US" dirty="0"/>
              <a:t>&lt;?</a:t>
            </a:r>
            <a:r>
              <a:rPr lang="en-US" dirty="0" err="1"/>
              <a:t>php</a:t>
            </a:r>
            <a:br>
              <a:rPr lang="en-US" dirty="0"/>
            </a:br>
            <a:r>
              <a:rPr lang="en-US" dirty="0"/>
              <a:t>$</a:t>
            </a:r>
            <a:r>
              <a:rPr lang="en-US" dirty="0" err="1"/>
              <a:t>db</a:t>
            </a:r>
            <a:r>
              <a:rPr lang="en-US" dirty="0"/>
              <a:t> = </a:t>
            </a:r>
            <a:r>
              <a:rPr lang="en-US" dirty="0" err="1"/>
              <a:t>pg_connect</a:t>
            </a:r>
            <a:r>
              <a:rPr lang="en-US" dirty="0"/>
              <a:t>("</a:t>
            </a:r>
            <a:r>
              <a:rPr lang="en-US" dirty="0" err="1"/>
              <a:t>dbname</a:t>
            </a:r>
            <a:r>
              <a:rPr lang="en-US" dirty="0"/>
              <a:t>=users user=me") || die();</a:t>
            </a:r>
            <a:br>
              <a:rPr lang="en-US" dirty="0"/>
            </a:br>
            <a:br>
              <a:rPr lang="en-US" dirty="0"/>
            </a:br>
            <a:r>
              <a:rPr lang="en-US" dirty="0"/>
              <a:t>$res = </a:t>
            </a:r>
            <a:r>
              <a:rPr lang="en-US" dirty="0" err="1"/>
              <a:t>pg_query</a:t>
            </a:r>
            <a:r>
              <a:rPr lang="en-US" dirty="0"/>
              <a:t>($</a:t>
            </a:r>
            <a:r>
              <a:rPr lang="en-US" dirty="0" err="1"/>
              <a:t>db</a:t>
            </a:r>
            <a:r>
              <a:rPr lang="en-US" dirty="0"/>
              <a:t>, "SELECT 1 UNION ALL SELECT 2");</a:t>
            </a:r>
            <a:br>
              <a:rPr lang="en-US" dirty="0"/>
            </a:br>
            <a:br>
              <a:rPr lang="en-US" dirty="0"/>
            </a:br>
            <a:r>
              <a:rPr lang="en-US" dirty="0"/>
              <a:t>$</a:t>
            </a:r>
            <a:r>
              <a:rPr lang="en-US" dirty="0" err="1"/>
              <a:t>val</a:t>
            </a:r>
            <a:r>
              <a:rPr lang="en-US" dirty="0"/>
              <a:t> = </a:t>
            </a:r>
            <a:r>
              <a:rPr lang="en-US" dirty="0" err="1"/>
              <a:t>pg_fetch_result</a:t>
            </a:r>
            <a:r>
              <a:rPr lang="en-US" dirty="0"/>
              <a:t>($res, 1, 0);</a:t>
            </a:r>
            <a:br>
              <a:rPr lang="en-US" dirty="0"/>
            </a:br>
            <a:br>
              <a:rPr lang="en-US" dirty="0"/>
            </a:br>
            <a:r>
              <a:rPr lang="en-US" dirty="0"/>
              <a:t>echo "First field in the second row is: ", $</a:t>
            </a:r>
            <a:r>
              <a:rPr lang="en-US" dirty="0" err="1"/>
              <a:t>val</a:t>
            </a:r>
            <a:r>
              <a:rPr lang="en-US" dirty="0"/>
              <a:t>, "\n";</a:t>
            </a:r>
            <a:br>
              <a:rPr lang="en-US" dirty="0"/>
            </a:br>
            <a:br>
              <a:rPr lang="en-US" dirty="0"/>
            </a:br>
            <a:r>
              <a:rPr lang="en-US" dirty="0" err="1"/>
              <a:t>pg_free_result</a:t>
            </a:r>
            <a:r>
              <a:rPr lang="en-US" dirty="0"/>
              <a:t>($res);</a:t>
            </a:r>
            <a:br>
              <a:rPr lang="en-US" dirty="0"/>
            </a:br>
            <a:r>
              <a:rPr lang="en-US" dirty="0"/>
              <a:t>?&gt;</a:t>
            </a:r>
          </a:p>
          <a:p>
            <a:r>
              <a:rPr lang="en-US" dirty="0"/>
              <a:t>The above example will output:</a:t>
            </a:r>
          </a:p>
          <a:p>
            <a:r>
              <a:rPr lang="en-US" dirty="0"/>
              <a:t>First field in the second row is: 2</a:t>
            </a:r>
          </a:p>
          <a:p>
            <a:endParaRPr lang="en-US" dirty="0"/>
          </a:p>
        </p:txBody>
      </p:sp>
    </p:spTree>
    <p:extLst>
      <p:ext uri="{BB962C8B-B14F-4D97-AF65-F5344CB8AC3E}">
        <p14:creationId xmlns:p14="http://schemas.microsoft.com/office/powerpoint/2010/main" val="1619628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pg_insert</a:t>
            </a:r>
            <a:endParaRPr lang="en-US" dirty="0"/>
          </a:p>
        </p:txBody>
      </p:sp>
      <p:sp>
        <p:nvSpPr>
          <p:cNvPr id="3" name="Content Placeholder 2"/>
          <p:cNvSpPr>
            <a:spLocks noGrp="1"/>
          </p:cNvSpPr>
          <p:nvPr>
            <p:ph idx="1"/>
          </p:nvPr>
        </p:nvSpPr>
        <p:spPr/>
        <p:txBody>
          <a:bodyPr>
            <a:normAutofit fontScale="92500"/>
          </a:bodyPr>
          <a:lstStyle/>
          <a:p>
            <a:r>
              <a:rPr lang="en-US" dirty="0" err="1"/>
              <a:t>pg_insert</a:t>
            </a:r>
            <a:r>
              <a:rPr lang="en-US" dirty="0"/>
              <a:t>(</a:t>
            </a:r>
            <a:br>
              <a:rPr lang="en-US" dirty="0"/>
            </a:br>
            <a:r>
              <a:rPr lang="en-US" dirty="0"/>
              <a:t>    resource $connection,</a:t>
            </a:r>
            <a:br>
              <a:rPr lang="en-US" dirty="0"/>
            </a:br>
            <a:r>
              <a:rPr lang="en-US" dirty="0"/>
              <a:t>    string $</a:t>
            </a:r>
            <a:r>
              <a:rPr lang="en-US" dirty="0" err="1"/>
              <a:t>table_name</a:t>
            </a:r>
            <a:r>
              <a:rPr lang="en-US" dirty="0"/>
              <a:t>,</a:t>
            </a:r>
            <a:br>
              <a:rPr lang="en-US" dirty="0"/>
            </a:br>
            <a:r>
              <a:rPr lang="en-US" dirty="0"/>
              <a:t>    array $</a:t>
            </a:r>
            <a:r>
              <a:rPr lang="en-US" dirty="0" err="1"/>
              <a:t>assoc_array</a:t>
            </a:r>
            <a:r>
              <a:rPr lang="en-US" dirty="0"/>
              <a:t>,</a:t>
            </a:r>
            <a:br>
              <a:rPr lang="en-US" dirty="0"/>
            </a:br>
            <a:r>
              <a:rPr lang="en-US" dirty="0"/>
              <a:t>    </a:t>
            </a:r>
            <a:r>
              <a:rPr lang="en-US" dirty="0" err="1"/>
              <a:t>int</a:t>
            </a:r>
            <a:r>
              <a:rPr lang="en-US" dirty="0"/>
              <a:t> $options = PGSQL_DML_EXEC</a:t>
            </a:r>
            <a:br>
              <a:rPr lang="en-US" dirty="0"/>
            </a:br>
            <a:r>
              <a:rPr lang="en-US" dirty="0"/>
              <a:t>): </a:t>
            </a:r>
            <a:r>
              <a:rPr lang="en-US" dirty="0">
                <a:hlinkClick r:id="rId2"/>
              </a:rPr>
              <a:t>mixed</a:t>
            </a:r>
            <a:endParaRPr lang="en-US" dirty="0"/>
          </a:p>
          <a:p>
            <a:r>
              <a:rPr lang="en-US" dirty="0" err="1"/>
              <a:t>pg_insert</a:t>
            </a:r>
            <a:r>
              <a:rPr lang="en-US" dirty="0"/>
              <a:t>() inserts the values of </a:t>
            </a:r>
            <a:r>
              <a:rPr lang="en-US" dirty="0" err="1"/>
              <a:t>assoc_array</a:t>
            </a:r>
            <a:r>
              <a:rPr lang="en-US" dirty="0"/>
              <a:t> into the table specified by </a:t>
            </a:r>
            <a:r>
              <a:rPr lang="en-US" dirty="0" err="1"/>
              <a:t>table_name</a:t>
            </a:r>
            <a:r>
              <a:rPr lang="en-US" dirty="0"/>
              <a:t>. If options is specified, </a:t>
            </a:r>
            <a:r>
              <a:rPr lang="en-US" dirty="0" err="1">
                <a:hlinkClick r:id="rId3"/>
              </a:rPr>
              <a:t>pg_convert</a:t>
            </a:r>
            <a:r>
              <a:rPr lang="en-US" dirty="0">
                <a:hlinkClick r:id="rId3"/>
              </a:rPr>
              <a:t>()</a:t>
            </a:r>
            <a:r>
              <a:rPr lang="en-US" dirty="0"/>
              <a:t> is applied to </a:t>
            </a:r>
            <a:r>
              <a:rPr lang="en-US" dirty="0" err="1"/>
              <a:t>assoc_array</a:t>
            </a:r>
            <a:r>
              <a:rPr lang="en-US" dirty="0"/>
              <a:t> with the specified options.</a:t>
            </a:r>
          </a:p>
          <a:p>
            <a:endParaRPr lang="en-US" dirty="0"/>
          </a:p>
        </p:txBody>
      </p:sp>
    </p:spTree>
    <p:extLst>
      <p:ext uri="{BB962C8B-B14F-4D97-AF65-F5344CB8AC3E}">
        <p14:creationId xmlns:p14="http://schemas.microsoft.com/office/powerpoint/2010/main" val="22970572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70000" lnSpcReduction="20000"/>
          </a:bodyPr>
          <a:lstStyle/>
          <a:p>
            <a:r>
              <a:rPr lang="en-US" dirty="0"/>
              <a:t>                                          </a:t>
            </a:r>
            <a:r>
              <a:rPr lang="en-US" b="1" dirty="0"/>
              <a:t>Parameters</a:t>
            </a:r>
          </a:p>
          <a:p>
            <a:r>
              <a:rPr lang="en-US" b="1" dirty="0"/>
              <a:t>Connection</a:t>
            </a:r>
          </a:p>
          <a:p>
            <a:pPr marL="0" indent="0">
              <a:buNone/>
            </a:pPr>
            <a:r>
              <a:rPr lang="en-US" dirty="0"/>
              <a:t>          PostgreSQL database connection resource.</a:t>
            </a:r>
          </a:p>
          <a:p>
            <a:r>
              <a:rPr lang="en-US" b="1" dirty="0" err="1"/>
              <a:t>table_name</a:t>
            </a:r>
            <a:endParaRPr lang="en-US" b="1" dirty="0"/>
          </a:p>
          <a:p>
            <a:endParaRPr lang="en-US" b="1" dirty="0"/>
          </a:p>
          <a:p>
            <a:r>
              <a:rPr lang="en-US" dirty="0"/>
              <a:t>      Name of the table into which to insert rows. The table </a:t>
            </a:r>
            <a:r>
              <a:rPr lang="en-US" dirty="0" err="1"/>
              <a:t>table_name</a:t>
            </a:r>
            <a:r>
              <a:rPr lang="en-US" dirty="0"/>
              <a:t> must at least have as many columns as </a:t>
            </a:r>
            <a:r>
              <a:rPr lang="en-US" dirty="0" err="1"/>
              <a:t>assoc_array</a:t>
            </a:r>
            <a:r>
              <a:rPr lang="en-US" dirty="0"/>
              <a:t> has elements.</a:t>
            </a:r>
          </a:p>
          <a:p>
            <a:r>
              <a:rPr lang="en-US" b="1" dirty="0" err="1"/>
              <a:t>assoc_array</a:t>
            </a:r>
            <a:endParaRPr lang="en-US" b="1" dirty="0"/>
          </a:p>
          <a:p>
            <a:pPr marL="0" indent="0">
              <a:buNone/>
            </a:pPr>
            <a:r>
              <a:rPr lang="en-US" dirty="0"/>
              <a:t>        An array whose keys are field names in the table </a:t>
            </a:r>
            <a:r>
              <a:rPr lang="en-US" dirty="0" err="1"/>
              <a:t>table_name</a:t>
            </a:r>
            <a:r>
              <a:rPr lang="en-US" dirty="0"/>
              <a:t>, and whose    </a:t>
            </a:r>
          </a:p>
          <a:p>
            <a:pPr marL="0" indent="0">
              <a:buNone/>
            </a:pPr>
            <a:r>
              <a:rPr lang="en-US" dirty="0"/>
              <a:t>         values are the values of those fields that are to be inserted.</a:t>
            </a:r>
          </a:p>
          <a:p>
            <a:r>
              <a:rPr lang="en-US" b="1" dirty="0"/>
              <a:t>Options</a:t>
            </a:r>
          </a:p>
          <a:p>
            <a:r>
              <a:rPr lang="en-US" dirty="0"/>
              <a:t> Any number of PGSQL_CONV_OPTS, PGSQL_DML_NO_CONV, PGSQL_DML_ESCAPE, PGSQL_DML_EXEC, PGSQL_DML_ASYNC or PGSQL_DML_STRING combined. If PGSQL_DML_STRING is part of the options then query string is returned. When PGSQL_DML_NO_CONV or PGSQL_DML_ESCAPE is set, it does not call </a:t>
            </a:r>
            <a:r>
              <a:rPr lang="en-US" dirty="0" err="1">
                <a:hlinkClick r:id="rId2"/>
              </a:rPr>
              <a:t>pg_convert</a:t>
            </a:r>
            <a:r>
              <a:rPr lang="en-US" dirty="0">
                <a:hlinkClick r:id="rId2"/>
              </a:rPr>
              <a:t>()</a:t>
            </a:r>
            <a:r>
              <a:rPr lang="en-US" dirty="0"/>
              <a:t> internally.</a:t>
            </a:r>
          </a:p>
          <a:p>
            <a:r>
              <a:rPr lang="en-US" b="1" dirty="0"/>
              <a:t>Return Values</a:t>
            </a:r>
            <a:r>
              <a:rPr lang="en-US" dirty="0"/>
              <a:t> </a:t>
            </a:r>
          </a:p>
          <a:p>
            <a:pPr marL="0" indent="0">
              <a:buNone/>
            </a:pPr>
            <a:r>
              <a:rPr lang="en-US" dirty="0"/>
              <a:t> Returns the connection resource on success, or false on failure.   Returns string if PGSQL_DML_STRING is passed via options.</a:t>
            </a:r>
          </a:p>
          <a:p>
            <a:endParaRPr lang="en-US" dirty="0"/>
          </a:p>
        </p:txBody>
      </p:sp>
    </p:spTree>
    <p:extLst>
      <p:ext uri="{BB962C8B-B14F-4D97-AF65-F5344CB8AC3E}">
        <p14:creationId xmlns:p14="http://schemas.microsoft.com/office/powerpoint/2010/main" val="30404211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pg_update</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a:t>pg_update</a:t>
            </a:r>
            <a:r>
              <a:rPr lang="en-US" dirty="0"/>
              <a:t>(</a:t>
            </a:r>
            <a:br>
              <a:rPr lang="en-US" dirty="0"/>
            </a:br>
            <a:r>
              <a:rPr lang="en-US" dirty="0"/>
              <a:t>    resource $connection,</a:t>
            </a:r>
            <a:br>
              <a:rPr lang="en-US" dirty="0"/>
            </a:br>
            <a:r>
              <a:rPr lang="en-US" dirty="0"/>
              <a:t>    string $</a:t>
            </a:r>
            <a:r>
              <a:rPr lang="en-US" dirty="0" err="1"/>
              <a:t>table_name</a:t>
            </a:r>
            <a:r>
              <a:rPr lang="en-US" dirty="0"/>
              <a:t>,</a:t>
            </a:r>
            <a:br>
              <a:rPr lang="en-US" dirty="0"/>
            </a:br>
            <a:r>
              <a:rPr lang="en-US" dirty="0"/>
              <a:t>    array $data,</a:t>
            </a:r>
            <a:br>
              <a:rPr lang="en-US" dirty="0"/>
            </a:br>
            <a:r>
              <a:rPr lang="en-US" dirty="0"/>
              <a:t>    array $condition,</a:t>
            </a:r>
            <a:br>
              <a:rPr lang="en-US" dirty="0"/>
            </a:br>
            <a:r>
              <a:rPr lang="en-US" dirty="0"/>
              <a:t>    </a:t>
            </a:r>
            <a:r>
              <a:rPr lang="en-US" dirty="0" err="1"/>
              <a:t>int</a:t>
            </a:r>
            <a:r>
              <a:rPr lang="en-US" dirty="0"/>
              <a:t> $options = PGSQL_DML_EXEC</a:t>
            </a:r>
            <a:br>
              <a:rPr lang="en-US" dirty="0"/>
            </a:br>
            <a:r>
              <a:rPr lang="en-US" dirty="0"/>
              <a:t>): </a:t>
            </a:r>
            <a:r>
              <a:rPr lang="en-US" dirty="0">
                <a:hlinkClick r:id="rId2"/>
              </a:rPr>
              <a:t>mixed</a:t>
            </a:r>
            <a:endParaRPr lang="en-US" dirty="0"/>
          </a:p>
          <a:p>
            <a:r>
              <a:rPr lang="en-US" dirty="0" err="1"/>
              <a:t>pg_update</a:t>
            </a:r>
            <a:r>
              <a:rPr lang="en-US" dirty="0"/>
              <a:t>() updates records that matches condition with data. If options is specified, </a:t>
            </a:r>
            <a:r>
              <a:rPr lang="en-US" dirty="0" err="1">
                <a:hlinkClick r:id="rId3"/>
              </a:rPr>
              <a:t>pg_convert</a:t>
            </a:r>
            <a:r>
              <a:rPr lang="en-US" dirty="0">
                <a:hlinkClick r:id="rId3"/>
              </a:rPr>
              <a:t>()</a:t>
            </a:r>
            <a:r>
              <a:rPr lang="en-US" dirty="0"/>
              <a:t> is applied to data with specified options.</a:t>
            </a:r>
          </a:p>
          <a:p>
            <a:r>
              <a:rPr lang="en-US" dirty="0" err="1"/>
              <a:t>pg_update</a:t>
            </a:r>
            <a:r>
              <a:rPr lang="en-US" dirty="0"/>
              <a:t>() updates records specified by </a:t>
            </a:r>
            <a:r>
              <a:rPr lang="en-US" dirty="0" err="1"/>
              <a:t>assoc_array</a:t>
            </a:r>
            <a:r>
              <a:rPr lang="en-US" dirty="0"/>
              <a:t> which has field=&gt;value.</a:t>
            </a:r>
          </a:p>
          <a:p>
            <a:endParaRPr lang="en-US" dirty="0"/>
          </a:p>
        </p:txBody>
      </p:sp>
    </p:spTree>
    <p:extLst>
      <p:ext uri="{BB962C8B-B14F-4D97-AF65-F5344CB8AC3E}">
        <p14:creationId xmlns:p14="http://schemas.microsoft.com/office/powerpoint/2010/main" val="2971675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pg_delete</a:t>
            </a:r>
            <a:endParaRPr lang="en-US" dirty="0"/>
          </a:p>
        </p:txBody>
      </p:sp>
      <p:sp>
        <p:nvSpPr>
          <p:cNvPr id="3" name="Content Placeholder 2"/>
          <p:cNvSpPr>
            <a:spLocks noGrp="1"/>
          </p:cNvSpPr>
          <p:nvPr>
            <p:ph idx="1"/>
          </p:nvPr>
        </p:nvSpPr>
        <p:spPr/>
        <p:txBody>
          <a:bodyPr>
            <a:normAutofit fontScale="92500"/>
          </a:bodyPr>
          <a:lstStyle/>
          <a:p>
            <a:r>
              <a:rPr lang="en-US" dirty="0" err="1"/>
              <a:t>pg_delete</a:t>
            </a:r>
            <a:r>
              <a:rPr lang="en-US" dirty="0"/>
              <a:t>(</a:t>
            </a:r>
            <a:br>
              <a:rPr lang="en-US" dirty="0"/>
            </a:br>
            <a:r>
              <a:rPr lang="en-US" dirty="0"/>
              <a:t>    resource $connection,</a:t>
            </a:r>
            <a:br>
              <a:rPr lang="en-US" dirty="0"/>
            </a:br>
            <a:r>
              <a:rPr lang="en-US" dirty="0"/>
              <a:t>    string $</a:t>
            </a:r>
            <a:r>
              <a:rPr lang="en-US" dirty="0" err="1"/>
              <a:t>table_name</a:t>
            </a:r>
            <a:r>
              <a:rPr lang="en-US" dirty="0"/>
              <a:t>,</a:t>
            </a:r>
            <a:br>
              <a:rPr lang="en-US" dirty="0"/>
            </a:br>
            <a:r>
              <a:rPr lang="en-US" dirty="0"/>
              <a:t>    array $</a:t>
            </a:r>
            <a:r>
              <a:rPr lang="en-US" dirty="0" err="1"/>
              <a:t>assoc_array</a:t>
            </a:r>
            <a:r>
              <a:rPr lang="en-US" dirty="0"/>
              <a:t>,</a:t>
            </a:r>
            <a:br>
              <a:rPr lang="en-US" dirty="0"/>
            </a:br>
            <a:r>
              <a:rPr lang="en-US" dirty="0"/>
              <a:t>    </a:t>
            </a:r>
            <a:r>
              <a:rPr lang="en-US" dirty="0" err="1"/>
              <a:t>int</a:t>
            </a:r>
            <a:r>
              <a:rPr lang="en-US" dirty="0"/>
              <a:t> $options = PGSQL_DML_EXEC</a:t>
            </a:r>
            <a:br>
              <a:rPr lang="en-US" dirty="0"/>
            </a:br>
            <a:r>
              <a:rPr lang="en-US" dirty="0"/>
              <a:t>): </a:t>
            </a:r>
            <a:r>
              <a:rPr lang="en-US" dirty="0">
                <a:hlinkClick r:id="rId2"/>
              </a:rPr>
              <a:t>mixed</a:t>
            </a:r>
            <a:endParaRPr lang="en-US" dirty="0"/>
          </a:p>
          <a:p>
            <a:r>
              <a:rPr lang="en-US" dirty="0" err="1"/>
              <a:t>pg_delete</a:t>
            </a:r>
            <a:r>
              <a:rPr lang="en-US" dirty="0"/>
              <a:t>() deletes records from a table specified by the keys and values in </a:t>
            </a:r>
            <a:r>
              <a:rPr lang="en-US" dirty="0" err="1"/>
              <a:t>assoc_array</a:t>
            </a:r>
            <a:r>
              <a:rPr lang="en-US" dirty="0"/>
              <a:t>. If options is specified, </a:t>
            </a:r>
            <a:r>
              <a:rPr lang="en-US" dirty="0" err="1">
                <a:hlinkClick r:id="rId3"/>
              </a:rPr>
              <a:t>pg_convert</a:t>
            </a:r>
            <a:r>
              <a:rPr lang="en-US" dirty="0">
                <a:hlinkClick r:id="rId3"/>
              </a:rPr>
              <a:t>()</a:t>
            </a:r>
            <a:r>
              <a:rPr lang="en-US" dirty="0"/>
              <a:t> is applied to </a:t>
            </a:r>
            <a:r>
              <a:rPr lang="en-US" dirty="0" err="1"/>
              <a:t>assoc_array</a:t>
            </a:r>
            <a:r>
              <a:rPr lang="en-US" dirty="0"/>
              <a:t> with the specified options.</a:t>
            </a:r>
          </a:p>
          <a:p>
            <a:endParaRPr lang="en-US" dirty="0"/>
          </a:p>
        </p:txBody>
      </p:sp>
    </p:spTree>
    <p:extLst>
      <p:ext uri="{BB962C8B-B14F-4D97-AF65-F5344CB8AC3E}">
        <p14:creationId xmlns:p14="http://schemas.microsoft.com/office/powerpoint/2010/main" val="29563722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dirty="0" err="1"/>
              <a:t>pg_affected_rows</a:t>
            </a:r>
            <a:br>
              <a:rPr lang="en-US" dirty="0"/>
            </a:br>
            <a:endParaRPr lang="en-US" dirty="0"/>
          </a:p>
        </p:txBody>
      </p:sp>
      <p:sp>
        <p:nvSpPr>
          <p:cNvPr id="3" name="Content Placeholder 2"/>
          <p:cNvSpPr>
            <a:spLocks noGrp="1"/>
          </p:cNvSpPr>
          <p:nvPr>
            <p:ph idx="1"/>
          </p:nvPr>
        </p:nvSpPr>
        <p:spPr>
          <a:xfrm>
            <a:off x="457200" y="685800"/>
            <a:ext cx="8229600" cy="5440363"/>
          </a:xfrm>
        </p:spPr>
        <p:txBody>
          <a:bodyPr>
            <a:normAutofit/>
          </a:bodyPr>
          <a:lstStyle/>
          <a:p>
            <a:r>
              <a:rPr lang="en-US" sz="1600" dirty="0" err="1"/>
              <a:t>pg_affected_rows</a:t>
            </a:r>
            <a:r>
              <a:rPr lang="en-US" sz="1600" dirty="0"/>
              <a:t>(resource $result): </a:t>
            </a:r>
            <a:r>
              <a:rPr lang="en-US" sz="1600" dirty="0" err="1"/>
              <a:t>int</a:t>
            </a:r>
            <a:endParaRPr lang="en-US" sz="1600" dirty="0"/>
          </a:p>
          <a:p>
            <a:r>
              <a:rPr lang="en-US" sz="1600" dirty="0" err="1"/>
              <a:t>pg_affected_rows</a:t>
            </a:r>
            <a:r>
              <a:rPr lang="en-US" sz="1600" dirty="0"/>
              <a:t>() returns the number of tuples (instances/records/rows) affected by INSERT, UPDATE, and DELETE queries.</a:t>
            </a:r>
          </a:p>
          <a:p>
            <a:r>
              <a:rPr lang="en-US" sz="1600" dirty="0"/>
              <a:t>&lt;?</a:t>
            </a:r>
            <a:r>
              <a:rPr lang="en-US" sz="1600" dirty="0" err="1"/>
              <a:t>php</a:t>
            </a:r>
            <a:br>
              <a:rPr lang="en-US" sz="1600" dirty="0"/>
            </a:br>
            <a:r>
              <a:rPr lang="en-US" sz="1600" dirty="0"/>
              <a:t>$result = </a:t>
            </a:r>
            <a:r>
              <a:rPr lang="en-US" sz="1600" dirty="0" err="1"/>
              <a:t>pg_query</a:t>
            </a:r>
            <a:r>
              <a:rPr lang="en-US" sz="1600" dirty="0"/>
              <a:t>($conn, "INSERT INTO authors VALUES ('Orwell', 2002, 'Animal Farm')");</a:t>
            </a:r>
            <a:br>
              <a:rPr lang="en-US" sz="1600" dirty="0"/>
            </a:br>
            <a:br>
              <a:rPr lang="en-US" sz="1600" dirty="0"/>
            </a:br>
            <a:r>
              <a:rPr lang="en-US" sz="1600" dirty="0"/>
              <a:t>$</a:t>
            </a:r>
            <a:r>
              <a:rPr lang="en-US" sz="1600" dirty="0" err="1"/>
              <a:t>cmdtuples</a:t>
            </a:r>
            <a:r>
              <a:rPr lang="en-US" sz="1600" dirty="0"/>
              <a:t> = </a:t>
            </a:r>
            <a:r>
              <a:rPr lang="en-US" sz="1600" dirty="0" err="1"/>
              <a:t>pg_affected_rows</a:t>
            </a:r>
            <a:r>
              <a:rPr lang="en-US" sz="1600" dirty="0"/>
              <a:t>($result);</a:t>
            </a:r>
            <a:br>
              <a:rPr lang="en-US" sz="1600" dirty="0"/>
            </a:br>
            <a:br>
              <a:rPr lang="en-US" sz="1600" dirty="0"/>
            </a:br>
            <a:r>
              <a:rPr lang="en-US" sz="1600" dirty="0"/>
              <a:t>echo $</a:t>
            </a:r>
            <a:r>
              <a:rPr lang="en-US" sz="1600" dirty="0" err="1"/>
              <a:t>cmdtuples</a:t>
            </a:r>
            <a:r>
              <a:rPr lang="en-US" sz="1600" dirty="0"/>
              <a:t> . " tuples are affected.\n";</a:t>
            </a:r>
            <a:br>
              <a:rPr lang="en-US" sz="1600" dirty="0"/>
            </a:br>
            <a:r>
              <a:rPr lang="en-US" sz="1600" dirty="0"/>
              <a:t>?&gt;</a:t>
            </a:r>
          </a:p>
          <a:p>
            <a:r>
              <a:rPr lang="en-US" sz="1600" dirty="0"/>
              <a:t>The above example will output:</a:t>
            </a:r>
          </a:p>
          <a:p>
            <a:r>
              <a:rPr lang="en-US" sz="1600" dirty="0"/>
              <a:t>1 tuples are affected.</a:t>
            </a:r>
          </a:p>
          <a:p>
            <a:endParaRPr lang="en-US" dirty="0"/>
          </a:p>
        </p:txBody>
      </p:sp>
    </p:spTree>
    <p:extLst>
      <p:ext uri="{BB962C8B-B14F-4D97-AF65-F5344CB8AC3E}">
        <p14:creationId xmlns:p14="http://schemas.microsoft.com/office/powerpoint/2010/main" val="2813563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By using database-specific extension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If you use a database-specific extension, your code is intimately tied to the database you’re using( </a:t>
            </a:r>
            <a:r>
              <a:rPr lang="en-US" dirty="0" err="1"/>
              <a:t>e.g</a:t>
            </a:r>
            <a:r>
              <a:rPr lang="en-US" dirty="0"/>
              <a:t> </a:t>
            </a:r>
            <a:r>
              <a:rPr lang="en-US" dirty="0" err="1"/>
              <a:t>MySQL</a:t>
            </a:r>
            <a:r>
              <a:rPr lang="en-US" dirty="0"/>
              <a:t>). </a:t>
            </a:r>
          </a:p>
          <a:p>
            <a:r>
              <a:rPr lang="en-US" dirty="0"/>
              <a:t>The </a:t>
            </a:r>
            <a:r>
              <a:rPr lang="en-US" dirty="0" err="1"/>
              <a:t>MySQL</a:t>
            </a:r>
            <a:r>
              <a:rPr lang="en-US" dirty="0"/>
              <a:t> extension’s function names, parameters, error handling, and so on are completely different from those of the other database extensions. </a:t>
            </a:r>
          </a:p>
          <a:p>
            <a:r>
              <a:rPr lang="en-US" dirty="0"/>
              <a:t>If you want to move your database from </a:t>
            </a:r>
            <a:r>
              <a:rPr lang="en-US" dirty="0" err="1"/>
              <a:t>MySQL</a:t>
            </a:r>
            <a:r>
              <a:rPr lang="en-US" dirty="0"/>
              <a:t> to </a:t>
            </a:r>
            <a:r>
              <a:rPr lang="en-US" dirty="0" err="1"/>
              <a:t>PostgreSQL</a:t>
            </a:r>
            <a:r>
              <a:rPr lang="en-US" dirty="0"/>
              <a:t>, it will involve significant changes to your code.</a:t>
            </a:r>
          </a:p>
          <a:p>
            <a:r>
              <a:rPr lang="en-US" dirty="0"/>
              <a:t>Code that uses the PEAR DB is also typically a little slower than code that uses a database-specific extension.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PEAR DB</a:t>
            </a:r>
          </a:p>
        </p:txBody>
      </p:sp>
      <p:sp>
        <p:nvSpPr>
          <p:cNvPr id="3" name="Content Placeholder 2"/>
          <p:cNvSpPr>
            <a:spLocks noGrp="1"/>
          </p:cNvSpPr>
          <p:nvPr>
            <p:ph idx="1"/>
          </p:nvPr>
        </p:nvSpPr>
        <p:spPr/>
        <p:txBody>
          <a:bodyPr>
            <a:normAutofit fontScale="92500"/>
          </a:bodyPr>
          <a:lstStyle/>
          <a:p>
            <a:r>
              <a:rPr lang="en-US" b="1" dirty="0"/>
              <a:t>PEAR - PHP Extension and Application Repository.</a:t>
            </a:r>
          </a:p>
          <a:p>
            <a:r>
              <a:rPr lang="en-US" dirty="0"/>
              <a:t>PEAR is a community-driven project governed by its developers. The code in PEAR is partitioned in "packages". Each package is a separate project with its own development team, version number, release cycle, documentation and a defined relation to other packages (including dependencies). </a:t>
            </a:r>
          </a:p>
          <a:p>
            <a:r>
              <a:rPr lang="en-US" dirty="0"/>
              <a:t>Packages are distributed as </a:t>
            </a:r>
            <a:r>
              <a:rPr lang="en-US" dirty="0" err="1"/>
              <a:t>gzipped</a:t>
            </a:r>
            <a:r>
              <a:rPr lang="en-US" dirty="0"/>
              <a:t> tar files with a description file inside, and installed on your local system using the </a:t>
            </a:r>
            <a:r>
              <a:rPr lang="en-US" dirty="0">
                <a:hlinkClick r:id="rId2"/>
              </a:rPr>
              <a:t>PEAR installer</a:t>
            </a:r>
            <a:r>
              <a:rPr lang="en-US" dirty="0"/>
              <a:t>.</a:t>
            </a:r>
            <a:endParaRPr lang="en-US" b="1" dirty="0"/>
          </a:p>
        </p:txBody>
      </p:sp>
    </p:spTree>
    <p:extLst>
      <p:ext uri="{BB962C8B-B14F-4D97-AF65-F5344CB8AC3E}">
        <p14:creationId xmlns:p14="http://schemas.microsoft.com/office/powerpoint/2010/main" val="5438525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Mission and purpose</a:t>
            </a:r>
          </a:p>
        </p:txBody>
      </p:sp>
      <p:sp>
        <p:nvSpPr>
          <p:cNvPr id="3" name="Content Placeholder 2"/>
          <p:cNvSpPr>
            <a:spLocks noGrp="1"/>
          </p:cNvSpPr>
          <p:nvPr>
            <p:ph idx="1"/>
          </p:nvPr>
        </p:nvSpPr>
        <p:spPr/>
        <p:txBody>
          <a:bodyPr/>
          <a:lstStyle/>
          <a:p>
            <a:endParaRPr lang="en-US" dirty="0"/>
          </a:p>
        </p:txBody>
      </p:sp>
      <p:sp>
        <p:nvSpPr>
          <p:cNvPr id="5" name="Rectangle 4"/>
          <p:cNvSpPr/>
          <p:nvPr/>
        </p:nvSpPr>
        <p:spPr>
          <a:xfrm>
            <a:off x="457200" y="1676400"/>
            <a:ext cx="8458200" cy="5743111"/>
          </a:xfrm>
          <a:prstGeom prst="rect">
            <a:avLst/>
          </a:prstGeom>
        </p:spPr>
        <p:txBody>
          <a:bodyPr wrap="square">
            <a:spAutoFit/>
          </a:bodyPr>
          <a:lstStyle/>
          <a:p>
            <a:pPr marL="342900" lvl="0" indent="-342900">
              <a:spcBef>
                <a:spcPct val="20000"/>
              </a:spcBef>
              <a:buFont typeface="Arial" pitchFamily="34" charset="0"/>
              <a:buChar char="•"/>
            </a:pPr>
            <a:r>
              <a:rPr lang="en-US" sz="3200" dirty="0"/>
              <a:t>PEAR's mission is to provide reusable components, lead innovation in PHP, provide best practices for PHP development and educate developers.</a:t>
            </a:r>
          </a:p>
          <a:p>
            <a:pPr marL="342900" lvl="0" indent="-342900">
              <a:spcBef>
                <a:spcPct val="20000"/>
              </a:spcBef>
              <a:buFont typeface="Arial" pitchFamily="34" charset="0"/>
              <a:buChar char="•"/>
            </a:pPr>
            <a:r>
              <a:rPr lang="en-US" sz="2800" dirty="0">
                <a:solidFill>
                  <a:prstClr val="black"/>
                </a:solidFill>
              </a:rPr>
              <a:t>The purpose of PEAR is to provide:</a:t>
            </a:r>
          </a:p>
          <a:p>
            <a:pPr marL="342900" lvl="0" indent="-342900">
              <a:spcBef>
                <a:spcPct val="20000"/>
              </a:spcBef>
              <a:buFont typeface="Arial" pitchFamily="34" charset="0"/>
              <a:buChar char="•"/>
            </a:pPr>
            <a:r>
              <a:rPr lang="en-US" sz="2800" dirty="0">
                <a:solidFill>
                  <a:prstClr val="black"/>
                </a:solidFill>
              </a:rPr>
              <a:t>A structured library of open-source code for PHP users</a:t>
            </a:r>
          </a:p>
          <a:p>
            <a:pPr marL="342900" lvl="0" indent="-342900">
              <a:spcBef>
                <a:spcPct val="20000"/>
              </a:spcBef>
              <a:buFont typeface="Arial" pitchFamily="34" charset="0"/>
              <a:buChar char="•"/>
            </a:pPr>
            <a:r>
              <a:rPr lang="en-US" sz="2800" dirty="0">
                <a:solidFill>
                  <a:prstClr val="black"/>
                </a:solidFill>
              </a:rPr>
              <a:t>A system for code distribution and package maintenance</a:t>
            </a:r>
          </a:p>
          <a:p>
            <a:pPr marL="342900" lvl="0" indent="-342900">
              <a:spcBef>
                <a:spcPct val="20000"/>
              </a:spcBef>
              <a:buFont typeface="Arial" pitchFamily="34" charset="0"/>
              <a:buChar char="•"/>
            </a:pPr>
            <a:r>
              <a:rPr lang="en-US" sz="2800" dirty="0">
                <a:solidFill>
                  <a:prstClr val="black"/>
                </a:solidFill>
              </a:rPr>
              <a:t>A standard style for code written in PHP</a:t>
            </a:r>
          </a:p>
          <a:p>
            <a:pPr marL="342900" lvl="0" indent="-342900">
              <a:spcBef>
                <a:spcPct val="20000"/>
              </a:spcBef>
              <a:buFont typeface="Arial" pitchFamily="34" charset="0"/>
              <a:buChar char="•"/>
            </a:pPr>
            <a:endParaRPr lang="en-US" sz="3200" dirty="0">
              <a:solidFill>
                <a:prstClr val="black"/>
              </a:solidFill>
            </a:endParaRPr>
          </a:p>
          <a:p>
            <a:pPr marL="342900" lvl="0" indent="-342900">
              <a:spcBef>
                <a:spcPct val="20000"/>
              </a:spcBef>
              <a:buFont typeface="Arial" pitchFamily="34" charset="0"/>
              <a:buChar char="•"/>
            </a:pPr>
            <a:endParaRPr lang="en-US" sz="3200" dirty="0">
              <a:solidFill>
                <a:prstClr val="black"/>
              </a:solidFill>
            </a:endParaRPr>
          </a:p>
        </p:txBody>
      </p:sp>
    </p:spTree>
    <p:extLst>
      <p:ext uri="{BB962C8B-B14F-4D97-AF65-F5344CB8AC3E}">
        <p14:creationId xmlns:p14="http://schemas.microsoft.com/office/powerpoint/2010/main" val="10135127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PEAR DB</a:t>
            </a:r>
          </a:p>
        </p:txBody>
      </p:sp>
      <p:sp>
        <p:nvSpPr>
          <p:cNvPr id="3" name="Content Placeholder 2"/>
          <p:cNvSpPr>
            <a:spLocks noGrp="1"/>
          </p:cNvSpPr>
          <p:nvPr>
            <p:ph idx="1"/>
          </p:nvPr>
        </p:nvSpPr>
        <p:spPr>
          <a:xfrm>
            <a:off x="152400" y="1066800"/>
            <a:ext cx="8534400" cy="5638800"/>
          </a:xfrm>
        </p:spPr>
        <p:txBody>
          <a:bodyPr>
            <a:noAutofit/>
          </a:bodyPr>
          <a:lstStyle/>
          <a:p>
            <a:r>
              <a:rPr lang="en-US" sz="2100" dirty="0"/>
              <a:t>DB is a database abstraction layer providing:</a:t>
            </a:r>
            <a:br>
              <a:rPr lang="en-US" sz="2100" dirty="0"/>
            </a:br>
            <a:r>
              <a:rPr lang="en-US" sz="2100" dirty="0"/>
              <a:t>* an OO-style query API</a:t>
            </a:r>
            <a:br>
              <a:rPr lang="en-US" sz="2100" dirty="0"/>
            </a:br>
            <a:r>
              <a:rPr lang="en-US" sz="2100" dirty="0"/>
              <a:t>* portability features that make programs written for one DBMS work with other DBMS's</a:t>
            </a:r>
            <a:br>
              <a:rPr lang="en-US" sz="2100" dirty="0"/>
            </a:br>
            <a:r>
              <a:rPr lang="en-US" sz="2100" dirty="0"/>
              <a:t>* a DSN (data source name) format for specifying database servers</a:t>
            </a:r>
            <a:br>
              <a:rPr lang="en-US" sz="2100" dirty="0"/>
            </a:br>
            <a:r>
              <a:rPr lang="en-US" sz="2100" dirty="0"/>
              <a:t>* prepare/execute (bind) emulation for databases that don't support it natively</a:t>
            </a:r>
            <a:br>
              <a:rPr lang="en-US" sz="2100" dirty="0"/>
            </a:br>
            <a:r>
              <a:rPr lang="en-US" sz="2100" dirty="0"/>
              <a:t>* a result object for each query response</a:t>
            </a:r>
            <a:br>
              <a:rPr lang="en-US" sz="2100" dirty="0"/>
            </a:br>
            <a:r>
              <a:rPr lang="en-US" sz="2100" dirty="0"/>
              <a:t>* portable error codes</a:t>
            </a:r>
            <a:br>
              <a:rPr lang="en-US" sz="2100" dirty="0"/>
            </a:br>
            <a:r>
              <a:rPr lang="en-US" sz="2100" dirty="0"/>
              <a:t>* sequence emulation</a:t>
            </a:r>
            <a:br>
              <a:rPr lang="en-US" sz="2100" dirty="0"/>
            </a:br>
            <a:r>
              <a:rPr lang="en-US" sz="2100" dirty="0"/>
              <a:t>* sequential and non-sequential row fetching as well as bulk fetching</a:t>
            </a:r>
            <a:br>
              <a:rPr lang="en-US" sz="2100" dirty="0"/>
            </a:br>
            <a:r>
              <a:rPr lang="en-US" sz="2100" dirty="0"/>
              <a:t>* formats fetched rows as associative arrays, ordered arrays or objects</a:t>
            </a:r>
            <a:br>
              <a:rPr lang="en-US" sz="2100" dirty="0"/>
            </a:br>
            <a:r>
              <a:rPr lang="en-US" sz="2100" dirty="0"/>
              <a:t>* row limit support</a:t>
            </a:r>
            <a:br>
              <a:rPr lang="en-US" sz="2100" dirty="0"/>
            </a:br>
            <a:r>
              <a:rPr lang="en-US" sz="2100" dirty="0"/>
              <a:t>* transactions support</a:t>
            </a:r>
            <a:br>
              <a:rPr lang="en-US" sz="2100" dirty="0"/>
            </a:br>
            <a:r>
              <a:rPr lang="en-US" sz="2100" dirty="0"/>
              <a:t>* table information interface</a:t>
            </a:r>
          </a:p>
          <a:p>
            <a:r>
              <a:rPr lang="en-US" sz="2100" dirty="0" err="1"/>
              <a:t>DB.php</a:t>
            </a:r>
            <a:r>
              <a:rPr lang="en-US" sz="2100" dirty="0"/>
              <a:t> is required to include in every program.</a:t>
            </a:r>
            <a:br>
              <a:rPr lang="en-US" sz="2100" dirty="0"/>
            </a:br>
            <a:endParaRPr lang="en-US" sz="2100" dirty="0"/>
          </a:p>
        </p:txBody>
      </p:sp>
    </p:spTree>
    <p:extLst>
      <p:ext uri="{BB962C8B-B14F-4D97-AF65-F5344CB8AC3E}">
        <p14:creationId xmlns:p14="http://schemas.microsoft.com/office/powerpoint/2010/main" val="12310237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r>
              <a:rPr lang="en-US" dirty="0"/>
              <a:t>PEAR DB Basics</a:t>
            </a:r>
          </a:p>
        </p:txBody>
      </p:sp>
      <p:sp>
        <p:nvSpPr>
          <p:cNvPr id="3" name="Content Placeholder 2"/>
          <p:cNvSpPr>
            <a:spLocks noGrp="1"/>
          </p:cNvSpPr>
          <p:nvPr>
            <p:ph idx="1"/>
          </p:nvPr>
        </p:nvSpPr>
        <p:spPr>
          <a:xfrm>
            <a:off x="457200" y="685800"/>
            <a:ext cx="8229600" cy="5440363"/>
          </a:xfrm>
        </p:spPr>
        <p:txBody>
          <a:bodyPr>
            <a:normAutofit lnSpcReduction="10000"/>
          </a:bodyPr>
          <a:lstStyle/>
          <a:p>
            <a:r>
              <a:rPr lang="en-US" dirty="0"/>
              <a:t>A </a:t>
            </a:r>
            <a:r>
              <a:rPr lang="en-US" i="1" dirty="0"/>
              <a:t>data source name (DSN) is a string that specifies where the database is located, </a:t>
            </a:r>
            <a:r>
              <a:rPr lang="en-US" dirty="0"/>
              <a:t>what kind of database it is, the username and password to use when connecting to the database, and more.</a:t>
            </a:r>
          </a:p>
          <a:p>
            <a:r>
              <a:rPr lang="en-US" dirty="0"/>
              <a:t> The components of a DSN are assembled into a URL-like string:</a:t>
            </a:r>
          </a:p>
          <a:p>
            <a:r>
              <a:rPr lang="en-US" i="1" dirty="0"/>
              <a:t>type(</a:t>
            </a:r>
            <a:r>
              <a:rPr lang="en-US" i="1" dirty="0" err="1"/>
              <a:t>dbsyntax</a:t>
            </a:r>
            <a:r>
              <a:rPr lang="en-US" i="1" dirty="0"/>
              <a:t>)://</a:t>
            </a:r>
            <a:r>
              <a:rPr lang="en-US" i="1" dirty="0" err="1"/>
              <a:t>username:password@protocol+hostspec</a:t>
            </a:r>
            <a:r>
              <a:rPr lang="en-US" i="1" dirty="0"/>
              <a:t>/database</a:t>
            </a:r>
          </a:p>
          <a:p>
            <a:r>
              <a:rPr lang="en-US" dirty="0"/>
              <a:t>The only mandatory field is </a:t>
            </a:r>
            <a:r>
              <a:rPr lang="en-US" i="1" dirty="0"/>
              <a:t>type, which specifies the PHP database backend to use.</a:t>
            </a:r>
          </a:p>
          <a:p>
            <a:r>
              <a:rPr lang="en-US" dirty="0"/>
              <a:t>mysql:///webdb</a:t>
            </a:r>
          </a:p>
          <a:p>
            <a:r>
              <a:rPr lang="en-US" dirty="0"/>
              <a:t>mysql://localhost/webdb</a:t>
            </a:r>
          </a:p>
          <a:p>
            <a:r>
              <a:rPr lang="en-US" dirty="0"/>
              <a:t>mysql://bondview@localhost/webdb</a:t>
            </a:r>
          </a:p>
          <a:p>
            <a:r>
              <a:rPr lang="en-US" dirty="0"/>
              <a:t>mysql://bondview@tcp+localhost/webdb</a:t>
            </a:r>
          </a:p>
          <a:p>
            <a:r>
              <a:rPr lang="en-US" dirty="0"/>
              <a:t>mysql://bondview:007@localhost/webdb</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Connection</a:t>
            </a:r>
          </a:p>
        </p:txBody>
      </p:sp>
      <p:sp>
        <p:nvSpPr>
          <p:cNvPr id="3" name="Content Placeholder 2"/>
          <p:cNvSpPr>
            <a:spLocks noGrp="1"/>
          </p:cNvSpPr>
          <p:nvPr>
            <p:ph idx="1"/>
          </p:nvPr>
        </p:nvSpPr>
        <p:spPr/>
        <p:txBody>
          <a:bodyPr>
            <a:normAutofit/>
          </a:bodyPr>
          <a:lstStyle/>
          <a:p>
            <a:r>
              <a:rPr lang="en-US" dirty="0"/>
              <a:t>Once you have a DSN, create a connection to the database using the connect( ) method. This returns a database object you’ll use for tasks such as issuing queries and quoting parameters:</a:t>
            </a:r>
          </a:p>
          <a:p>
            <a:r>
              <a:rPr lang="en-US" dirty="0"/>
              <a:t>$db = DB::connect(</a:t>
            </a:r>
            <a:r>
              <a:rPr lang="en-US" i="1" dirty="0"/>
              <a:t>DSN [, options ]);</a:t>
            </a:r>
          </a:p>
          <a:p>
            <a:r>
              <a:rPr lang="en-US" dirty="0"/>
              <a:t>The </a:t>
            </a:r>
            <a:r>
              <a:rPr lang="en-US" i="1" dirty="0"/>
              <a:t>options value can either be Boolean, indicating whether or not the connection is to</a:t>
            </a:r>
          </a:p>
          <a:p>
            <a:r>
              <a:rPr lang="en-US" dirty="0"/>
              <a:t>be persistent, or an array of options settings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persistent  : Connection persists between accesses</a:t>
            </a:r>
          </a:p>
          <a:p>
            <a:r>
              <a:rPr lang="en-US" dirty="0"/>
              <a:t>optimize  : What to optimize for 'performance' and 'portability'. The default is 'performance'</a:t>
            </a:r>
          </a:p>
          <a:p>
            <a:r>
              <a:rPr lang="en-US" dirty="0"/>
              <a:t>debug  : Display debugging information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dirty="0"/>
              <a:t>Error Checking</a:t>
            </a:r>
          </a:p>
        </p:txBody>
      </p:sp>
      <p:sp>
        <p:nvSpPr>
          <p:cNvPr id="3" name="Content Placeholder 2"/>
          <p:cNvSpPr>
            <a:spLocks noGrp="1"/>
          </p:cNvSpPr>
          <p:nvPr>
            <p:ph idx="1"/>
          </p:nvPr>
        </p:nvSpPr>
        <p:spPr>
          <a:xfrm>
            <a:off x="457200" y="914400"/>
            <a:ext cx="8229600" cy="5211763"/>
          </a:xfrm>
        </p:spPr>
        <p:txBody>
          <a:bodyPr>
            <a:normAutofit lnSpcReduction="10000"/>
          </a:bodyPr>
          <a:lstStyle/>
          <a:p>
            <a:r>
              <a:rPr lang="en-US" dirty="0"/>
              <a:t>PEAR DB methods return DB_ERROR if an error occurs. You can check for this with DB::</a:t>
            </a:r>
            <a:r>
              <a:rPr lang="en-US" dirty="0" err="1"/>
              <a:t>isError</a:t>
            </a:r>
            <a:r>
              <a:rPr lang="en-US" dirty="0"/>
              <a:t>( ):</a:t>
            </a:r>
          </a:p>
          <a:p>
            <a:endParaRPr lang="en-US" dirty="0"/>
          </a:p>
          <a:p>
            <a:pPr>
              <a:buNone/>
            </a:pPr>
            <a:r>
              <a:rPr lang="en-US" dirty="0"/>
              <a:t>$db = DB::connect($</a:t>
            </a:r>
            <a:r>
              <a:rPr lang="en-US" dirty="0" err="1"/>
              <a:t>datasource</a:t>
            </a:r>
            <a:r>
              <a:rPr lang="en-US" dirty="0"/>
              <a:t>);</a:t>
            </a:r>
          </a:p>
          <a:p>
            <a:pPr>
              <a:buNone/>
            </a:pPr>
            <a:r>
              <a:rPr lang="en-US" dirty="0"/>
              <a:t>if (DB::</a:t>
            </a:r>
            <a:r>
              <a:rPr lang="en-US" dirty="0" err="1"/>
              <a:t>isError</a:t>
            </a:r>
            <a:r>
              <a:rPr lang="en-US" dirty="0"/>
              <a:t>($db)) </a:t>
            </a:r>
          </a:p>
          <a:p>
            <a:pPr>
              <a:buNone/>
            </a:pPr>
            <a:r>
              <a:rPr lang="en-US" dirty="0"/>
              <a:t>{</a:t>
            </a:r>
          </a:p>
          <a:p>
            <a:pPr>
              <a:buNone/>
            </a:pPr>
            <a:r>
              <a:rPr lang="en-US" dirty="0"/>
              <a:t>die($db-&gt;</a:t>
            </a:r>
            <a:r>
              <a:rPr lang="en-US" dirty="0" err="1"/>
              <a:t>getMessage</a:t>
            </a:r>
            <a:r>
              <a:rPr lang="en-US" dirty="0"/>
              <a:t>( ));</a:t>
            </a:r>
          </a:p>
          <a:p>
            <a:pPr>
              <a:buNone/>
            </a:pPr>
            <a:r>
              <a:rPr lang="en-US" dirty="0"/>
              <a:t>}</a:t>
            </a:r>
          </a:p>
          <a:p>
            <a:r>
              <a:rPr lang="en-US" dirty="0"/>
              <a:t>The DB::</a:t>
            </a:r>
            <a:r>
              <a:rPr lang="en-US" dirty="0" err="1"/>
              <a:t>isError</a:t>
            </a:r>
            <a:r>
              <a:rPr lang="en-US" dirty="0"/>
              <a:t>( ) method returns true if an error occurred while working with the database object. If there was an error, the usual behavior is to stop the program and display the error message reported by the </a:t>
            </a:r>
            <a:r>
              <a:rPr lang="en-US" dirty="0" err="1"/>
              <a:t>getMessage</a:t>
            </a:r>
            <a:r>
              <a:rPr lang="en-US" dirty="0"/>
              <a:t>( ) method. You can call </a:t>
            </a:r>
            <a:r>
              <a:rPr lang="en-US" dirty="0" err="1"/>
              <a:t>getMessage</a:t>
            </a:r>
            <a:r>
              <a:rPr lang="en-US" dirty="0"/>
              <a:t>( ) on any PEAR DB object.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Issuing query</a:t>
            </a:r>
          </a:p>
        </p:txBody>
      </p:sp>
      <p:sp>
        <p:nvSpPr>
          <p:cNvPr id="3" name="Content Placeholder 2"/>
          <p:cNvSpPr>
            <a:spLocks noGrp="1"/>
          </p:cNvSpPr>
          <p:nvPr>
            <p:ph idx="1"/>
          </p:nvPr>
        </p:nvSpPr>
        <p:spPr>
          <a:xfrm>
            <a:off x="457200" y="990600"/>
            <a:ext cx="8229600" cy="5135563"/>
          </a:xfrm>
        </p:spPr>
        <p:txBody>
          <a:bodyPr>
            <a:normAutofit/>
          </a:bodyPr>
          <a:lstStyle/>
          <a:p>
            <a:r>
              <a:rPr lang="en-US" dirty="0"/>
              <a:t>The query( ) method on a database object sends SQL to the database:</a:t>
            </a:r>
          </a:p>
          <a:p>
            <a:r>
              <a:rPr lang="en-US" dirty="0"/>
              <a:t>$result = $db-&gt;query(</a:t>
            </a:r>
            <a:r>
              <a:rPr lang="en-US" i="1" dirty="0" err="1"/>
              <a:t>sql</a:t>
            </a:r>
            <a:r>
              <a:rPr lang="en-US" i="1" dirty="0"/>
              <a:t>);</a:t>
            </a:r>
          </a:p>
          <a:p>
            <a:endParaRPr lang="en-US" i="1" dirty="0"/>
          </a:p>
          <a:p>
            <a:r>
              <a:rPr lang="en-US" dirty="0"/>
              <a:t>A SQL statement that doesn’t query the database (e.g., INSERT, UPDATE, DELETE) returns the DB_OK constant to indicate success. SQL that performs a query (e.g.,</a:t>
            </a:r>
          </a:p>
          <a:p>
            <a:r>
              <a:rPr lang="en-US" dirty="0"/>
              <a:t>SELECT) returns an object that you can use to access the results.</a:t>
            </a:r>
          </a:p>
          <a:p>
            <a:r>
              <a:rPr lang="en-US" dirty="0"/>
              <a:t>You can check for success with DB::</a:t>
            </a:r>
            <a:r>
              <a:rPr lang="en-US" dirty="0" err="1"/>
              <a:t>isError</a:t>
            </a:r>
            <a:r>
              <a:rPr lang="en-US" dirty="0"/>
              <a:t>( ):</a:t>
            </a:r>
          </a:p>
          <a:p>
            <a:r>
              <a:rPr lang="en-US" dirty="0"/>
              <a:t>$q = $db-&gt;query($</a:t>
            </a:r>
            <a:r>
              <a:rPr lang="en-US" dirty="0" err="1"/>
              <a:t>sql</a:t>
            </a:r>
            <a:r>
              <a:rPr lang="en-US" dirty="0"/>
              <a:t>);</a:t>
            </a:r>
          </a:p>
          <a:p>
            <a:r>
              <a:rPr lang="en-US" dirty="0"/>
              <a:t>if (DB::</a:t>
            </a:r>
            <a:r>
              <a:rPr lang="en-US" dirty="0" err="1"/>
              <a:t>iserror</a:t>
            </a:r>
            <a:r>
              <a:rPr lang="en-US" dirty="0"/>
              <a:t>($q)) {</a:t>
            </a:r>
          </a:p>
          <a:p>
            <a:r>
              <a:rPr lang="en-US" dirty="0"/>
              <a:t>die($q-&gt;</a:t>
            </a:r>
            <a:r>
              <a:rPr lang="en-US" dirty="0" err="1"/>
              <a:t>getMessage</a:t>
            </a:r>
            <a:r>
              <a:rPr lang="en-US" dirty="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Fetching Results from a Query</a:t>
            </a:r>
            <a:br>
              <a:rPr lang="en-US" dirty="0"/>
            </a:br>
            <a:endParaRPr lang="en-US" dirty="0"/>
          </a:p>
        </p:txBody>
      </p:sp>
      <p:sp>
        <p:nvSpPr>
          <p:cNvPr id="3" name="Content Placeholder 2"/>
          <p:cNvSpPr>
            <a:spLocks noGrp="1"/>
          </p:cNvSpPr>
          <p:nvPr>
            <p:ph idx="1"/>
          </p:nvPr>
        </p:nvSpPr>
        <p:spPr>
          <a:xfrm>
            <a:off x="457200" y="838200"/>
            <a:ext cx="8229600" cy="5287963"/>
          </a:xfrm>
        </p:spPr>
        <p:txBody>
          <a:bodyPr>
            <a:normAutofit/>
          </a:bodyPr>
          <a:lstStyle/>
          <a:p>
            <a:r>
              <a:rPr lang="en-US" dirty="0"/>
              <a:t>PEAR DB provides two methods for fetching data from a query result object.</a:t>
            </a:r>
          </a:p>
          <a:p>
            <a:r>
              <a:rPr lang="en-US" dirty="0"/>
              <a:t> One returns an array corresponding to the next row, and the other stores the row array into a variable passed as a parameter.</a:t>
            </a:r>
          </a:p>
          <a:p>
            <a:r>
              <a:rPr lang="en-US" dirty="0"/>
              <a:t>The </a:t>
            </a:r>
            <a:r>
              <a:rPr lang="en-US" dirty="0" err="1"/>
              <a:t>fetchRow</a:t>
            </a:r>
            <a:r>
              <a:rPr lang="en-US" dirty="0"/>
              <a:t>( ) method on a query result returns an array of the next row of results:</a:t>
            </a:r>
          </a:p>
          <a:p>
            <a:r>
              <a:rPr lang="en-US" dirty="0"/>
              <a:t>$row = $result-&gt;</a:t>
            </a:r>
            <a:r>
              <a:rPr lang="en-US" dirty="0" err="1"/>
              <a:t>fetchRow</a:t>
            </a:r>
            <a:r>
              <a:rPr lang="en-US" dirty="0"/>
              <a:t>([ </a:t>
            </a:r>
            <a:r>
              <a:rPr lang="en-US" i="1" dirty="0"/>
              <a:t>mode ]);</a:t>
            </a:r>
          </a:p>
          <a:p>
            <a:r>
              <a:rPr lang="en-US" dirty="0"/>
              <a:t>This returns either an array of data, NULL if there is no more data, or DB_ERROR if an error  occurred.</a:t>
            </a:r>
          </a:p>
          <a:p>
            <a:r>
              <a:rPr lang="en-US" dirty="0"/>
              <a:t>Mode can be DB_FETCHMODE_ORDERED,DB_FETCHMODE_ASSOC,</a:t>
            </a:r>
          </a:p>
          <a:p>
            <a:r>
              <a:rPr lang="en-US" dirty="0"/>
              <a:t>DB_FETCHMODE_OBJECT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a:buNone/>
            </a:pPr>
            <a:r>
              <a:rPr lang="en-US" sz="2800" dirty="0"/>
              <a:t>$row = $result-&gt;</a:t>
            </a:r>
            <a:r>
              <a:rPr lang="en-US" sz="2800" dirty="0" err="1"/>
              <a:t>fetchRow</a:t>
            </a:r>
            <a:r>
              <a:rPr lang="en-US" sz="2800" dirty="0"/>
              <a:t>(DB_FETCHMODE_ASSOC);</a:t>
            </a:r>
          </a:p>
          <a:p>
            <a:pPr>
              <a:buNone/>
            </a:pPr>
            <a:endParaRPr lang="en-US" sz="2800" dirty="0"/>
          </a:p>
          <a:p>
            <a:pPr>
              <a:buNone/>
            </a:pPr>
            <a:r>
              <a:rPr lang="en-US" sz="2800" dirty="0"/>
              <a:t>while ($row =$result-&gt;</a:t>
            </a:r>
            <a:r>
              <a:rPr lang="en-US" sz="2800" dirty="0" err="1"/>
              <a:t>fetchRow</a:t>
            </a:r>
            <a:r>
              <a:rPr lang="en-US" sz="2800" dirty="0"/>
              <a:t>())</a:t>
            </a:r>
          </a:p>
          <a:p>
            <a:pPr>
              <a:buNone/>
            </a:pPr>
            <a:r>
              <a:rPr lang="en-US" sz="2800" dirty="0"/>
              <a:t> {</a:t>
            </a:r>
          </a:p>
          <a:p>
            <a:pPr>
              <a:buNone/>
            </a:pPr>
            <a:r>
              <a:rPr lang="en-US" sz="2800" dirty="0"/>
              <a:t>   if (DB::</a:t>
            </a:r>
            <a:r>
              <a:rPr lang="en-US" sz="2800" dirty="0" err="1"/>
              <a:t>isError</a:t>
            </a:r>
            <a:r>
              <a:rPr lang="en-US" sz="2800" dirty="0"/>
              <a:t>($row))</a:t>
            </a:r>
          </a:p>
          <a:p>
            <a:pPr>
              <a:buNone/>
            </a:pPr>
            <a:r>
              <a:rPr lang="en-US" sz="2800" dirty="0"/>
              <a:t>      {  die($row-&gt;</a:t>
            </a:r>
            <a:r>
              <a:rPr lang="en-US" sz="2800" dirty="0" err="1"/>
              <a:t>getMessage</a:t>
            </a:r>
            <a:r>
              <a:rPr lang="en-US" sz="2800" dirty="0"/>
              <a:t>( ));  }</a:t>
            </a:r>
          </a:p>
          <a:p>
            <a:pPr>
              <a:buNone/>
            </a:pPr>
            <a:r>
              <a:rPr lang="en-US" sz="2800" dirty="0"/>
              <a:t>  else    </a:t>
            </a:r>
            <a:br>
              <a:rPr lang="en-US" sz="2800" dirty="0"/>
            </a:br>
            <a:r>
              <a:rPr lang="en-US" sz="2800" dirty="0"/>
              <a:t>    echo $row[0] . ” ” $row[1]. “&lt;</a:t>
            </a:r>
            <a:r>
              <a:rPr lang="en-US" sz="2800" dirty="0" err="1"/>
              <a:t>br</a:t>
            </a:r>
            <a:r>
              <a:rPr lang="en-US" sz="2800" dirty="0"/>
              <a:t>&gt;”;</a:t>
            </a:r>
            <a:br>
              <a:rPr lang="en-US" sz="2800" dirty="0"/>
            </a:br>
            <a:r>
              <a:rPr lang="en-US" sz="28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PEAR DB</a:t>
            </a:r>
          </a:p>
        </p:txBody>
      </p:sp>
      <p:sp>
        <p:nvSpPr>
          <p:cNvPr id="3" name="Content Placeholder 2"/>
          <p:cNvSpPr>
            <a:spLocks noGrp="1"/>
          </p:cNvSpPr>
          <p:nvPr>
            <p:ph idx="1"/>
          </p:nvPr>
        </p:nvSpPr>
        <p:spPr/>
        <p:txBody>
          <a:bodyPr/>
          <a:lstStyle/>
          <a:p>
            <a:r>
              <a:rPr lang="en-US" dirty="0"/>
              <a:t>The PEAR DB, on the other hand, hides the database-specific functions from you; moving between database systems can be as simple as changing one line of your program.</a:t>
            </a:r>
          </a:p>
          <a:p>
            <a:r>
              <a:rPr lang="en-US" dirty="0"/>
              <a:t>For simple applications,  the PEAR DB is preferred  to the database-specific extensions, not just for portability but also for ease of use.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fetchInto</a:t>
            </a:r>
            <a:r>
              <a:rPr lang="en-US" b="1" dirty="0"/>
              <a:t>()</a:t>
            </a:r>
            <a:endParaRPr lang="en-US" dirty="0"/>
          </a:p>
        </p:txBody>
      </p:sp>
      <p:sp>
        <p:nvSpPr>
          <p:cNvPr id="3" name="Content Placeholder 2"/>
          <p:cNvSpPr>
            <a:spLocks noGrp="1"/>
          </p:cNvSpPr>
          <p:nvPr>
            <p:ph idx="1"/>
          </p:nvPr>
        </p:nvSpPr>
        <p:spPr/>
        <p:txBody>
          <a:bodyPr/>
          <a:lstStyle/>
          <a:p>
            <a:r>
              <a:rPr lang="en-US" b="1" dirty="0" err="1"/>
              <a:t>DB_result</a:t>
            </a:r>
            <a:r>
              <a:rPr lang="en-US" b="1" dirty="0"/>
              <a:t>::</a:t>
            </a:r>
            <a:r>
              <a:rPr lang="en-US" b="1" dirty="0" err="1"/>
              <a:t>fetchInto</a:t>
            </a:r>
            <a:r>
              <a:rPr lang="en-US" b="1" dirty="0"/>
              <a:t>()</a:t>
            </a:r>
          </a:p>
          <a:p>
            <a:r>
              <a:rPr lang="en-US" dirty="0" err="1"/>
              <a:t>DB_result</a:t>
            </a:r>
            <a:r>
              <a:rPr lang="en-US" dirty="0"/>
              <a:t>::</a:t>
            </a:r>
            <a:r>
              <a:rPr lang="en-US" dirty="0" err="1"/>
              <a:t>fetchInto</a:t>
            </a:r>
            <a:r>
              <a:rPr lang="en-US" dirty="0"/>
              <a:t>() – Fetches a row of a result set into a variable.</a:t>
            </a:r>
          </a:p>
          <a:p>
            <a:r>
              <a:rPr lang="en-US" dirty="0"/>
              <a:t> integer </a:t>
            </a:r>
            <a:r>
              <a:rPr lang="en-US" b="1" dirty="0" err="1"/>
              <a:t>fetchInto</a:t>
            </a:r>
            <a:r>
              <a:rPr lang="en-US" dirty="0"/>
              <a:t> ( array &amp;$</a:t>
            </a:r>
            <a:r>
              <a:rPr lang="en-US" dirty="0" err="1"/>
              <a:t>arr</a:t>
            </a:r>
            <a:r>
              <a:rPr lang="en-US" dirty="0"/>
              <a:t> , integer $</a:t>
            </a:r>
            <a:r>
              <a:rPr lang="en-US" dirty="0" err="1"/>
              <a:t>fetchMode</a:t>
            </a:r>
            <a:r>
              <a:rPr lang="en-US" dirty="0"/>
              <a:t> = DB_FETCHMODE_DEFAULT , integer $</a:t>
            </a:r>
            <a:r>
              <a:rPr lang="en-US" dirty="0" err="1"/>
              <a:t>rowNum</a:t>
            </a:r>
            <a:r>
              <a:rPr lang="en-US" dirty="0"/>
              <a:t> = null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r>
              <a:rPr lang="en-US" dirty="0"/>
              <a:t>mixed $</a:t>
            </a:r>
            <a:r>
              <a:rPr lang="en-US" dirty="0" err="1"/>
              <a:t>arr</a:t>
            </a:r>
            <a:r>
              <a:rPr lang="en-US" dirty="0"/>
              <a:t> : reference to a variable to contain the row</a:t>
            </a:r>
          </a:p>
          <a:p>
            <a:r>
              <a:rPr lang="en-US" dirty="0"/>
              <a:t>integer $</a:t>
            </a:r>
            <a:r>
              <a:rPr lang="en-US" dirty="0" err="1"/>
              <a:t>fetchMode</a:t>
            </a:r>
            <a:r>
              <a:rPr lang="en-US" dirty="0"/>
              <a:t> : the fetch mode to use. The default is </a:t>
            </a:r>
            <a:r>
              <a:rPr lang="en-US" b="1" dirty="0"/>
              <a:t>DB_FETCHMODE_DEFAULT</a:t>
            </a:r>
            <a:r>
              <a:rPr lang="en-US" dirty="0"/>
              <a:t>, which tells this method to use DB's current fetch mode. Potential values include:</a:t>
            </a:r>
          </a:p>
          <a:p>
            <a:r>
              <a:rPr lang="en-US" b="1" dirty="0"/>
              <a:t>DB_FETCHMODE_ORDERED</a:t>
            </a:r>
            <a:endParaRPr lang="en-US" dirty="0"/>
          </a:p>
          <a:p>
            <a:r>
              <a:rPr lang="en-US" b="1" dirty="0"/>
              <a:t>DB_FETCHMODE_ASSOC</a:t>
            </a:r>
            <a:endParaRPr lang="en-US" dirty="0"/>
          </a:p>
          <a:p>
            <a:r>
              <a:rPr lang="en-US" b="1" dirty="0"/>
              <a:t>DB_FETCHMODE_OBJECT</a:t>
            </a:r>
            <a:endParaRPr lang="en-US" dirty="0"/>
          </a:p>
          <a:p>
            <a:r>
              <a:rPr lang="en-US" dirty="0"/>
              <a:t>integer $</a:t>
            </a:r>
            <a:r>
              <a:rPr lang="en-US" dirty="0" err="1"/>
              <a:t>rowNumthe</a:t>
            </a:r>
            <a:r>
              <a:rPr lang="en-US" dirty="0"/>
              <a:t> row number to fetch. Note that 0 returns the first row, 1 returns the second row, etc.</a:t>
            </a:r>
          </a:p>
          <a:p>
            <a:r>
              <a:rPr lang="en-US" dirty="0"/>
              <a:t>integer - </a:t>
            </a:r>
            <a:r>
              <a:rPr lang="en-US" dirty="0">
                <a:hlinkClick r:id="rId2"/>
              </a:rPr>
              <a:t>DB_OK</a:t>
            </a:r>
            <a:r>
              <a:rPr lang="en-US" dirty="0"/>
              <a:t> if a row is processed, </a:t>
            </a:r>
            <a:r>
              <a:rPr lang="en-US" b="1" dirty="0"/>
              <a:t>NULL</a:t>
            </a:r>
            <a:r>
              <a:rPr lang="en-US" dirty="0"/>
              <a:t> when the end of the result set is reached or a </a:t>
            </a:r>
            <a:r>
              <a:rPr lang="en-US" b="1" dirty="0" err="1">
                <a:hlinkClick r:id="rId2"/>
              </a:rPr>
              <a:t>DB_Error</a:t>
            </a:r>
            <a:r>
              <a:rPr lang="en-US" dirty="0"/>
              <a:t> object on failure</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8229600" cy="4525963"/>
          </a:xfrm>
        </p:spPr>
        <p:txBody>
          <a:bodyPr>
            <a:normAutofit/>
          </a:bodyPr>
          <a:lstStyle/>
          <a:p>
            <a:br>
              <a:rPr lang="en-US" dirty="0"/>
            </a:br>
            <a:r>
              <a:rPr lang="en-US" dirty="0"/>
              <a:t>// Once you have a valid DB object named $db...</a:t>
            </a:r>
            <a:br>
              <a:rPr lang="en-US" dirty="0"/>
            </a:br>
            <a:r>
              <a:rPr lang="en-US" dirty="0"/>
              <a:t>$res = $db-&gt;query('SELECT * FROM </a:t>
            </a:r>
            <a:r>
              <a:rPr lang="en-US" dirty="0" err="1"/>
              <a:t>emp</a:t>
            </a:r>
            <a:r>
              <a:rPr lang="en-US" dirty="0"/>
              <a:t>');</a:t>
            </a:r>
            <a:br>
              <a:rPr lang="en-US" dirty="0"/>
            </a:br>
            <a:r>
              <a:rPr lang="en-US" dirty="0"/>
              <a:t>while ($res-&gt;</a:t>
            </a:r>
            <a:r>
              <a:rPr lang="en-US" dirty="0" err="1"/>
              <a:t>fetchInto</a:t>
            </a:r>
            <a:r>
              <a:rPr lang="en-US" dirty="0"/>
              <a:t>($row))</a:t>
            </a:r>
          </a:p>
          <a:p>
            <a:pPr>
              <a:buNone/>
            </a:pPr>
            <a:r>
              <a:rPr lang="en-US" dirty="0"/>
              <a:t> {</a:t>
            </a:r>
            <a:br>
              <a:rPr lang="en-US" dirty="0"/>
            </a:br>
            <a:r>
              <a:rPr lang="en-US" dirty="0"/>
              <a:t>      echo $row[0] . "\n";</a:t>
            </a:r>
            <a:br>
              <a:rPr lang="en-US" dirty="0"/>
            </a:br>
            <a:r>
              <a:rPr lang="en-US" dirty="0"/>
              <a:t>}</a:t>
            </a:r>
            <a:br>
              <a:rPr lang="en-US" dirty="0"/>
            </a:b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dirty="0"/>
              <a:t>Finishing Results</a:t>
            </a:r>
          </a:p>
        </p:txBody>
      </p:sp>
      <p:sp>
        <p:nvSpPr>
          <p:cNvPr id="3" name="Content Placeholder 2"/>
          <p:cNvSpPr>
            <a:spLocks noGrp="1"/>
          </p:cNvSpPr>
          <p:nvPr>
            <p:ph idx="1"/>
          </p:nvPr>
        </p:nvSpPr>
        <p:spPr>
          <a:xfrm>
            <a:off x="457200" y="1066800"/>
            <a:ext cx="8229600" cy="5059363"/>
          </a:xfrm>
        </p:spPr>
        <p:txBody>
          <a:bodyPr>
            <a:normAutofit/>
          </a:bodyPr>
          <a:lstStyle/>
          <a:p>
            <a:r>
              <a:rPr lang="en-US" dirty="0"/>
              <a:t>A query result object typically holds all the rows returned by the query. This may consume a lot of memory.</a:t>
            </a:r>
          </a:p>
          <a:p>
            <a:r>
              <a:rPr lang="en-US" dirty="0"/>
              <a:t> To return the memory consumed by the result of a query to the operating system, use the free( ) method:</a:t>
            </a:r>
          </a:p>
          <a:p>
            <a:r>
              <a:rPr lang="en-US" dirty="0"/>
              <a:t>$result-&gt;free( );</a:t>
            </a:r>
          </a:p>
          <a:p>
            <a:r>
              <a:rPr lang="en-US" dirty="0"/>
              <a:t>This is not strictly necessary, as free( ) is automatically called on all queries when the PHP script ends.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Disconnecting database</a:t>
            </a:r>
          </a:p>
        </p:txBody>
      </p:sp>
      <p:sp>
        <p:nvSpPr>
          <p:cNvPr id="3" name="Content Placeholder 2"/>
          <p:cNvSpPr>
            <a:spLocks noGrp="1"/>
          </p:cNvSpPr>
          <p:nvPr>
            <p:ph idx="1"/>
          </p:nvPr>
        </p:nvSpPr>
        <p:spPr/>
        <p:txBody>
          <a:bodyPr/>
          <a:lstStyle/>
          <a:p>
            <a:r>
              <a:rPr lang="en-US" dirty="0"/>
              <a:t>To force PHP to disconnect from the database, use the disconnect( ) method on the database object:</a:t>
            </a:r>
          </a:p>
          <a:p>
            <a:r>
              <a:rPr lang="en-US" dirty="0"/>
              <a:t>$db-&gt;disconnect( );</a:t>
            </a:r>
          </a:p>
          <a:p>
            <a:r>
              <a:rPr lang="en-US" dirty="0"/>
              <a:t>This is not strictly necessary, however, as all database connections are disconnected when the PHP script ends.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258762"/>
          </a:xfrm>
        </p:spPr>
        <p:txBody>
          <a:bodyPr>
            <a:noAutofit/>
          </a:bodyPr>
          <a:lstStyle/>
          <a:p>
            <a:r>
              <a:rPr lang="en-US" sz="2800" dirty="0"/>
              <a:t>Advanced Database Techniques(placeholders)</a:t>
            </a:r>
          </a:p>
        </p:txBody>
      </p:sp>
      <p:sp>
        <p:nvSpPr>
          <p:cNvPr id="3" name="Content Placeholder 2"/>
          <p:cNvSpPr>
            <a:spLocks noGrp="1"/>
          </p:cNvSpPr>
          <p:nvPr>
            <p:ph idx="1"/>
          </p:nvPr>
        </p:nvSpPr>
        <p:spPr>
          <a:xfrm>
            <a:off x="457200" y="457200"/>
            <a:ext cx="8229600" cy="6400800"/>
          </a:xfrm>
        </p:spPr>
        <p:txBody>
          <a:bodyPr>
            <a:noAutofit/>
          </a:bodyPr>
          <a:lstStyle/>
          <a:p>
            <a:r>
              <a:rPr lang="en-US" sz="2000" dirty="0"/>
              <a:t>By inserting values into a template, the PEAR DB can  build a query by inserting values into a template. Pass the query( ) function SQL with ? in place of specific values, and add a second parameter consisting of the array of values to insert into the SQL:</a:t>
            </a:r>
          </a:p>
          <a:p>
            <a:r>
              <a:rPr lang="en-US" sz="2000" dirty="0"/>
              <a:t>$result = $db-&gt;query(</a:t>
            </a:r>
            <a:r>
              <a:rPr lang="en-US" sz="2000" i="1" dirty="0"/>
              <a:t>SQL, values);</a:t>
            </a:r>
          </a:p>
          <a:p>
            <a:r>
              <a:rPr lang="en-US" sz="2000" dirty="0"/>
              <a:t>For example, this code inserts three entries into the movies table:</a:t>
            </a:r>
          </a:p>
          <a:p>
            <a:pPr>
              <a:buNone/>
            </a:pPr>
            <a:r>
              <a:rPr lang="en-US" sz="2000" dirty="0"/>
              <a:t>$movies = array(array('Dr No', 1962), array('</a:t>
            </a:r>
            <a:r>
              <a:rPr lang="en-US" sz="2000" dirty="0" err="1"/>
              <a:t>Goldfinger</a:t>
            </a:r>
            <a:r>
              <a:rPr lang="en-US" sz="2000" dirty="0"/>
              <a:t>', 1965), array('</a:t>
            </a:r>
            <a:r>
              <a:rPr lang="en-US" sz="2000" dirty="0" err="1"/>
              <a:t>Thunderball</a:t>
            </a:r>
            <a:r>
              <a:rPr lang="en-US" sz="2000" dirty="0"/>
              <a:t>', 1965));</a:t>
            </a:r>
          </a:p>
          <a:p>
            <a:pPr>
              <a:buNone/>
            </a:pPr>
            <a:r>
              <a:rPr lang="en-US" sz="2000" dirty="0" err="1"/>
              <a:t>foreach</a:t>
            </a:r>
            <a:r>
              <a:rPr lang="en-US" sz="2000" dirty="0"/>
              <a:t> ($movies as $movie)</a:t>
            </a:r>
          </a:p>
          <a:p>
            <a:pPr>
              <a:buNone/>
            </a:pPr>
            <a:r>
              <a:rPr lang="en-US" sz="2000" dirty="0"/>
              <a:t> {</a:t>
            </a:r>
          </a:p>
          <a:p>
            <a:pPr>
              <a:buNone/>
            </a:pPr>
            <a:r>
              <a:rPr lang="en-US" sz="2000" dirty="0"/>
              <a:t>$db-&gt;query('INSERT INTO movies (</a:t>
            </a:r>
            <a:r>
              <a:rPr lang="en-US" sz="2000" dirty="0" err="1"/>
              <a:t>title,year</a:t>
            </a:r>
            <a:r>
              <a:rPr lang="en-US" sz="2000" dirty="0"/>
              <a:t>) VALUES (?,?)', $movie);</a:t>
            </a:r>
          </a:p>
          <a:p>
            <a:pPr>
              <a:buNone/>
            </a:pPr>
            <a:r>
              <a:rPr lang="en-US" sz="2000" dirty="0"/>
              <a:t>}</a:t>
            </a:r>
          </a:p>
          <a:p>
            <a:r>
              <a:rPr lang="en-US" sz="2000" dirty="0"/>
              <a:t>There are three characters that you can use as placeholder values in an SQL query:</a:t>
            </a:r>
          </a:p>
          <a:p>
            <a:r>
              <a:rPr lang="en-US" sz="2000" dirty="0"/>
              <a:t>? A string or number, which will be quoted if necessary (recommended)</a:t>
            </a:r>
          </a:p>
          <a:p>
            <a:r>
              <a:rPr lang="en-US" sz="2000" dirty="0"/>
              <a:t>| A string or number, which will never be quoted</a:t>
            </a:r>
          </a:p>
          <a:p>
            <a:r>
              <a:rPr lang="en-US" sz="2000" dirty="0"/>
              <a:t>&amp; A filename, the contents of which will be included in the statement (e.g., for storing an image file in a BLOB field)</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Prepare/Execute</a:t>
            </a:r>
          </a:p>
        </p:txBody>
      </p:sp>
      <p:sp>
        <p:nvSpPr>
          <p:cNvPr id="3" name="Content Placeholder 2"/>
          <p:cNvSpPr>
            <a:spLocks noGrp="1"/>
          </p:cNvSpPr>
          <p:nvPr>
            <p:ph idx="1"/>
          </p:nvPr>
        </p:nvSpPr>
        <p:spPr/>
        <p:txBody>
          <a:bodyPr/>
          <a:lstStyle/>
          <a:p>
            <a:r>
              <a:rPr lang="en-US" dirty="0"/>
              <a:t>When issuing the same query repeatedly, it can be more efficient to compile the query once and then execute it multiple times, using the prepare( ), execute( ), and </a:t>
            </a:r>
            <a:r>
              <a:rPr lang="en-US" dirty="0" err="1"/>
              <a:t>executeMultiple</a:t>
            </a:r>
            <a:r>
              <a:rPr lang="en-US" dirty="0"/>
              <a:t>( ) methods.</a:t>
            </a:r>
          </a:p>
          <a:p>
            <a:r>
              <a:rPr lang="en-US" dirty="0"/>
              <a:t>The first step is to call prepare( ) on the query:</a:t>
            </a:r>
          </a:p>
          <a:p>
            <a:r>
              <a:rPr lang="en-US" dirty="0"/>
              <a:t>$compiled = $db-&gt;prepare(</a:t>
            </a:r>
            <a:r>
              <a:rPr lang="en-US" i="1" dirty="0"/>
              <a:t>SQL);</a:t>
            </a:r>
          </a:p>
          <a:p>
            <a:r>
              <a:rPr lang="en-US" dirty="0"/>
              <a:t>This returns a compiled query object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Execute Method</a:t>
            </a:r>
          </a:p>
        </p:txBody>
      </p:sp>
      <p:sp>
        <p:nvSpPr>
          <p:cNvPr id="3" name="Content Placeholder 2"/>
          <p:cNvSpPr>
            <a:spLocks noGrp="1"/>
          </p:cNvSpPr>
          <p:nvPr>
            <p:ph idx="1"/>
          </p:nvPr>
        </p:nvSpPr>
        <p:spPr/>
        <p:txBody>
          <a:bodyPr/>
          <a:lstStyle/>
          <a:p>
            <a:r>
              <a:rPr lang="en-US" dirty="0"/>
              <a:t>The execute( ) method fills in any placeholders</a:t>
            </a:r>
          </a:p>
          <a:p>
            <a:r>
              <a:rPr lang="en-US" dirty="0"/>
              <a:t>in the query and sends it to the RDBMS:</a:t>
            </a:r>
          </a:p>
          <a:p>
            <a:r>
              <a:rPr lang="en-US" dirty="0"/>
              <a:t>$response = $db-&gt;execute(</a:t>
            </a:r>
            <a:r>
              <a:rPr lang="en-US" i="1" dirty="0"/>
              <a:t>compiled, values);</a:t>
            </a:r>
          </a:p>
          <a:p>
            <a:r>
              <a:rPr lang="en-US" dirty="0"/>
              <a:t>The </a:t>
            </a:r>
            <a:r>
              <a:rPr lang="en-US" i="1" dirty="0"/>
              <a:t>values array contains the values for the placeholders in the query. The return </a:t>
            </a:r>
            <a:r>
              <a:rPr lang="en-US" dirty="0"/>
              <a:t>value is either a query response object, or DB_ERROR if an error occurred.</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dirty="0"/>
              <a:t>Example</a:t>
            </a:r>
          </a:p>
        </p:txBody>
      </p:sp>
      <p:sp>
        <p:nvSpPr>
          <p:cNvPr id="3" name="Content Placeholder 2"/>
          <p:cNvSpPr>
            <a:spLocks noGrp="1"/>
          </p:cNvSpPr>
          <p:nvPr>
            <p:ph idx="1"/>
          </p:nvPr>
        </p:nvSpPr>
        <p:spPr>
          <a:xfrm>
            <a:off x="457200" y="838200"/>
            <a:ext cx="8229600" cy="5287963"/>
          </a:xfrm>
        </p:spPr>
        <p:txBody>
          <a:bodyPr>
            <a:normAutofit/>
          </a:bodyPr>
          <a:lstStyle/>
          <a:p>
            <a:pPr>
              <a:buNone/>
            </a:pPr>
            <a:r>
              <a:rPr lang="en-US" dirty="0"/>
              <a:t>For example, we could insert multiple values into  the movies table like this:</a:t>
            </a:r>
          </a:p>
          <a:p>
            <a:pPr>
              <a:buNone/>
            </a:pPr>
            <a:r>
              <a:rPr lang="en-US" dirty="0"/>
              <a:t>$movies = array(array('Dr No', 1962),</a:t>
            </a:r>
          </a:p>
          <a:p>
            <a:pPr>
              <a:buNone/>
            </a:pPr>
            <a:r>
              <a:rPr lang="en-US" dirty="0"/>
              <a:t>array('</a:t>
            </a:r>
            <a:r>
              <a:rPr lang="en-US" dirty="0" err="1"/>
              <a:t>Goldfinger</a:t>
            </a:r>
            <a:r>
              <a:rPr lang="en-US" dirty="0"/>
              <a:t>', 1965),</a:t>
            </a:r>
          </a:p>
          <a:p>
            <a:pPr>
              <a:buNone/>
            </a:pPr>
            <a:r>
              <a:rPr lang="en-US" dirty="0"/>
              <a:t>array('</a:t>
            </a:r>
            <a:r>
              <a:rPr lang="en-US" dirty="0" err="1"/>
              <a:t>Thunderball</a:t>
            </a:r>
            <a:r>
              <a:rPr lang="en-US" dirty="0"/>
              <a:t>', 1965));</a:t>
            </a:r>
          </a:p>
          <a:p>
            <a:pPr>
              <a:buNone/>
            </a:pPr>
            <a:endParaRPr lang="en-US" dirty="0"/>
          </a:p>
          <a:p>
            <a:pPr>
              <a:buNone/>
            </a:pPr>
            <a:r>
              <a:rPr lang="en-US" dirty="0"/>
              <a:t>$compiled = $q-&gt;prepare('INSERT INTO movies (</a:t>
            </a:r>
            <a:r>
              <a:rPr lang="en-US" dirty="0" err="1"/>
              <a:t>title,year</a:t>
            </a:r>
            <a:r>
              <a:rPr lang="en-US" dirty="0"/>
              <a:t>) VALUES (?,?)');</a:t>
            </a:r>
          </a:p>
          <a:p>
            <a:pPr>
              <a:buNone/>
            </a:pPr>
            <a:endParaRPr lang="en-US" dirty="0"/>
          </a:p>
          <a:p>
            <a:pPr>
              <a:buNone/>
            </a:pPr>
            <a:r>
              <a:rPr lang="en-US" dirty="0" err="1"/>
              <a:t>foreach</a:t>
            </a:r>
            <a:r>
              <a:rPr lang="en-US" dirty="0"/>
              <a:t> ($movies as $movie) {</a:t>
            </a:r>
          </a:p>
          <a:p>
            <a:pPr>
              <a:buNone/>
            </a:pPr>
            <a:r>
              <a:rPr lang="en-US" dirty="0"/>
              <a:t>$db-&gt;execute($compiled, $movie);</a:t>
            </a:r>
          </a:p>
          <a:p>
            <a:pPr>
              <a:buNone/>
            </a:pPr>
            <a:r>
              <a:rPr lang="en-US" dirty="0"/>
              <a: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dirty="0" err="1"/>
              <a:t>executeMultiple</a:t>
            </a:r>
            <a:r>
              <a:rPr lang="en-US" dirty="0"/>
              <a:t>( ) method</a:t>
            </a:r>
          </a:p>
        </p:txBody>
      </p:sp>
      <p:sp>
        <p:nvSpPr>
          <p:cNvPr id="3" name="Content Placeholder 2"/>
          <p:cNvSpPr>
            <a:spLocks noGrp="1"/>
          </p:cNvSpPr>
          <p:nvPr>
            <p:ph idx="1"/>
          </p:nvPr>
        </p:nvSpPr>
        <p:spPr>
          <a:xfrm>
            <a:off x="457200" y="838200"/>
            <a:ext cx="8229600" cy="5867400"/>
          </a:xfrm>
        </p:spPr>
        <p:txBody>
          <a:bodyPr>
            <a:normAutofit fontScale="77500" lnSpcReduction="20000"/>
          </a:bodyPr>
          <a:lstStyle/>
          <a:p>
            <a:r>
              <a:rPr lang="en-US" sz="2800" dirty="0"/>
              <a:t>The </a:t>
            </a:r>
            <a:r>
              <a:rPr lang="en-US" sz="2800" dirty="0" err="1"/>
              <a:t>executeMultiple</a:t>
            </a:r>
            <a:r>
              <a:rPr lang="en-US" sz="2800" dirty="0"/>
              <a:t>( ) method takes a two-dimensional array of values to insert: </a:t>
            </a:r>
          </a:p>
          <a:p>
            <a:r>
              <a:rPr lang="en-US" sz="2800" dirty="0"/>
              <a:t>$responses = $db-&gt;</a:t>
            </a:r>
            <a:r>
              <a:rPr lang="en-US" sz="2800" dirty="0" err="1"/>
              <a:t>executeMultiple</a:t>
            </a:r>
            <a:r>
              <a:rPr lang="en-US" sz="2800" dirty="0"/>
              <a:t>(</a:t>
            </a:r>
            <a:r>
              <a:rPr lang="en-US" sz="2800" i="1" dirty="0"/>
              <a:t>compiled, values);</a:t>
            </a:r>
          </a:p>
          <a:p>
            <a:r>
              <a:rPr lang="en-US" sz="2800" dirty="0"/>
              <a:t>The </a:t>
            </a:r>
            <a:r>
              <a:rPr lang="en-US" sz="2800" i="1" dirty="0"/>
              <a:t>values array must be numerically indexed from 0 and have values that are arrays </a:t>
            </a:r>
            <a:r>
              <a:rPr lang="en-US" sz="2800" dirty="0"/>
              <a:t>of values to insert. The compiled query is executed once for every entry in </a:t>
            </a:r>
            <a:r>
              <a:rPr lang="en-US" sz="2800" i="1" dirty="0" err="1"/>
              <a:t>values,</a:t>
            </a:r>
            <a:r>
              <a:rPr lang="en-US" sz="2800" dirty="0" err="1"/>
              <a:t>and</a:t>
            </a:r>
            <a:r>
              <a:rPr lang="en-US" sz="2800" dirty="0"/>
              <a:t> the query responses are collected in $responses.</a:t>
            </a:r>
          </a:p>
          <a:p>
            <a:r>
              <a:rPr lang="en-US" sz="2800" dirty="0"/>
              <a:t>A better way to write the movie-insertions code is:</a:t>
            </a:r>
          </a:p>
          <a:p>
            <a:r>
              <a:rPr lang="en-US" sz="2800" dirty="0"/>
              <a:t>$movies = array(array('Dr No', 1962),</a:t>
            </a:r>
          </a:p>
          <a:p>
            <a:r>
              <a:rPr lang="en-US" sz="2800" dirty="0"/>
              <a:t>array('</a:t>
            </a:r>
            <a:r>
              <a:rPr lang="en-US" sz="2800" dirty="0" err="1"/>
              <a:t>Goldfinger</a:t>
            </a:r>
            <a:r>
              <a:rPr lang="en-US" sz="2800" dirty="0"/>
              <a:t>', 1965),</a:t>
            </a:r>
          </a:p>
          <a:p>
            <a:r>
              <a:rPr lang="en-US" sz="2800" dirty="0"/>
              <a:t>array('</a:t>
            </a:r>
            <a:r>
              <a:rPr lang="en-US" sz="2800" dirty="0" err="1"/>
              <a:t>Thunderball</a:t>
            </a:r>
            <a:r>
              <a:rPr lang="en-US" sz="2800" dirty="0"/>
              <a:t>', 1965));</a:t>
            </a:r>
          </a:p>
          <a:p>
            <a:r>
              <a:rPr lang="en-US" sz="2800" dirty="0"/>
              <a:t>$compiled = $q-&gt;prepare('INSERT INTO movies (</a:t>
            </a:r>
            <a:r>
              <a:rPr lang="en-US" sz="2800" dirty="0" err="1"/>
              <a:t>title,year</a:t>
            </a:r>
            <a:r>
              <a:rPr lang="en-US" sz="2800" dirty="0"/>
              <a:t>) VALUES (?,?)');</a:t>
            </a:r>
          </a:p>
          <a:p>
            <a:r>
              <a:rPr lang="en-US" sz="2800" dirty="0"/>
              <a:t>$db-&gt;</a:t>
            </a:r>
            <a:r>
              <a:rPr lang="en-US" sz="2800" dirty="0" err="1"/>
              <a:t>executeMultiple</a:t>
            </a:r>
            <a:r>
              <a:rPr lang="en-US" sz="2800" dirty="0"/>
              <a:t>($compiled, $movies</a:t>
            </a:r>
            <a:r>
              <a:rPr lang="en-US"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By using database-specific extension</a:t>
            </a:r>
          </a:p>
        </p:txBody>
      </p:sp>
      <p:sp>
        <p:nvSpPr>
          <p:cNvPr id="3" name="Content Placeholder 2"/>
          <p:cNvSpPr>
            <a:spLocks noGrp="1"/>
          </p:cNvSpPr>
          <p:nvPr>
            <p:ph idx="1"/>
          </p:nvPr>
        </p:nvSpPr>
        <p:spPr/>
        <p:txBody>
          <a:bodyPr/>
          <a:lstStyle/>
          <a:p>
            <a:r>
              <a:rPr lang="en-US" dirty="0"/>
              <a:t>Steps :</a:t>
            </a:r>
          </a:p>
          <a:p>
            <a:r>
              <a:rPr lang="en-US" dirty="0"/>
              <a:t>connection to the database</a:t>
            </a:r>
          </a:p>
          <a:p>
            <a:r>
              <a:rPr lang="en-US" dirty="0"/>
              <a:t>select a database to work with </a:t>
            </a:r>
          </a:p>
          <a:p>
            <a:r>
              <a:rPr lang="en-US" dirty="0"/>
              <a:t>execute the SQL query </a:t>
            </a:r>
          </a:p>
          <a:p>
            <a:r>
              <a:rPr lang="en-US" dirty="0"/>
              <a:t>fetch the data from the database and display it</a:t>
            </a:r>
          </a:p>
          <a:p>
            <a:r>
              <a:rPr lang="en-US" dirty="0"/>
              <a:t>Close the </a:t>
            </a:r>
            <a:r>
              <a:rPr lang="en-US"/>
              <a:t>database connection.</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Shortcuts</a:t>
            </a:r>
          </a:p>
        </p:txBody>
      </p:sp>
      <p:sp>
        <p:nvSpPr>
          <p:cNvPr id="3" name="Content Placeholder 2"/>
          <p:cNvSpPr>
            <a:spLocks noGrp="1"/>
          </p:cNvSpPr>
          <p:nvPr>
            <p:ph idx="1"/>
          </p:nvPr>
        </p:nvSpPr>
        <p:spPr/>
        <p:txBody>
          <a:bodyPr/>
          <a:lstStyle/>
          <a:p>
            <a:r>
              <a:rPr lang="en-US" dirty="0"/>
              <a:t>PEAR DB provides a number of methods that perform a query and fetch the results in one step: </a:t>
            </a:r>
            <a:r>
              <a:rPr lang="en-US" dirty="0" err="1"/>
              <a:t>getOne</a:t>
            </a:r>
            <a:r>
              <a:rPr lang="en-US" dirty="0"/>
              <a:t>( ), </a:t>
            </a:r>
            <a:r>
              <a:rPr lang="en-US" dirty="0" err="1"/>
              <a:t>getRow</a:t>
            </a:r>
            <a:r>
              <a:rPr lang="en-US" dirty="0"/>
              <a:t>( ), </a:t>
            </a:r>
            <a:r>
              <a:rPr lang="en-US" dirty="0" err="1"/>
              <a:t>getCol</a:t>
            </a:r>
            <a:r>
              <a:rPr lang="en-US" dirty="0"/>
              <a:t>( ), </a:t>
            </a:r>
          </a:p>
          <a:p>
            <a:r>
              <a:rPr lang="en-US" dirty="0" err="1"/>
              <a:t>getAssoc</a:t>
            </a:r>
            <a:r>
              <a:rPr lang="en-US" dirty="0"/>
              <a:t>( ), and </a:t>
            </a:r>
            <a:r>
              <a:rPr lang="en-US" dirty="0" err="1"/>
              <a:t>getAll</a:t>
            </a:r>
            <a:r>
              <a:rPr lang="en-US" dirty="0"/>
              <a:t>( ). All of these</a:t>
            </a:r>
          </a:p>
          <a:p>
            <a:r>
              <a:rPr lang="en-US" dirty="0"/>
              <a:t>methods permit placeholders.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getOne</a:t>
            </a:r>
            <a:r>
              <a:rPr lang="en-US" dirty="0"/>
              <a:t>()</a:t>
            </a:r>
          </a:p>
        </p:txBody>
      </p:sp>
      <p:sp>
        <p:nvSpPr>
          <p:cNvPr id="3" name="Content Placeholder 2"/>
          <p:cNvSpPr>
            <a:spLocks noGrp="1"/>
          </p:cNvSpPr>
          <p:nvPr>
            <p:ph idx="1"/>
          </p:nvPr>
        </p:nvSpPr>
        <p:spPr/>
        <p:txBody>
          <a:bodyPr>
            <a:normAutofit fontScale="70000" lnSpcReduction="20000"/>
          </a:bodyPr>
          <a:lstStyle/>
          <a:p>
            <a:r>
              <a:rPr lang="en-US" dirty="0"/>
              <a:t>The </a:t>
            </a:r>
            <a:r>
              <a:rPr lang="en-US" dirty="0" err="1"/>
              <a:t>getOne</a:t>
            </a:r>
            <a:r>
              <a:rPr lang="en-US" dirty="0"/>
              <a:t>( ) method fetches the first column of the first row of data returned by an SQL query:</a:t>
            </a:r>
          </a:p>
          <a:p>
            <a:r>
              <a:rPr lang="en-US" dirty="0"/>
              <a:t>$value = $db-&gt;</a:t>
            </a:r>
            <a:r>
              <a:rPr lang="en-US" dirty="0" err="1"/>
              <a:t>getOne</a:t>
            </a:r>
            <a:r>
              <a:rPr lang="en-US" dirty="0"/>
              <a:t>(</a:t>
            </a:r>
            <a:r>
              <a:rPr lang="en-US" i="1" dirty="0"/>
              <a:t>SQL [, values ]);</a:t>
            </a:r>
          </a:p>
          <a:p>
            <a:r>
              <a:rPr lang="en-US" dirty="0"/>
              <a:t>For example:</a:t>
            </a:r>
          </a:p>
          <a:p>
            <a:r>
              <a:rPr lang="en-US" dirty="0"/>
              <a:t>$when = $db-&gt;</a:t>
            </a:r>
            <a:r>
              <a:rPr lang="en-US" dirty="0" err="1"/>
              <a:t>getOne</a:t>
            </a:r>
            <a:r>
              <a:rPr lang="en-US" dirty="0"/>
              <a:t>("SELECT </a:t>
            </a:r>
            <a:r>
              <a:rPr lang="en-US" dirty="0" err="1"/>
              <a:t>avg</a:t>
            </a:r>
            <a:r>
              <a:rPr lang="en-US" dirty="0"/>
              <a:t>(year) FROM movies");</a:t>
            </a:r>
          </a:p>
          <a:p>
            <a:r>
              <a:rPr lang="en-US" dirty="0"/>
              <a:t>if (DB::</a:t>
            </a:r>
            <a:r>
              <a:rPr lang="en-US" dirty="0" err="1"/>
              <a:t>isError</a:t>
            </a:r>
            <a:r>
              <a:rPr lang="en-US" dirty="0"/>
              <a:t>($when)) {</a:t>
            </a:r>
          </a:p>
          <a:p>
            <a:r>
              <a:rPr lang="en-US" dirty="0"/>
              <a:t>die($when-&gt;</a:t>
            </a:r>
            <a:r>
              <a:rPr lang="en-US" dirty="0" err="1"/>
              <a:t>getMessage</a:t>
            </a:r>
            <a:r>
              <a:rPr lang="en-US" dirty="0"/>
              <a:t>( ));</a:t>
            </a:r>
          </a:p>
          <a:p>
            <a:r>
              <a:rPr lang="en-US" dirty="0"/>
              <a:t>}</a:t>
            </a:r>
          </a:p>
          <a:p>
            <a:r>
              <a:rPr lang="en-US" dirty="0"/>
              <a:t>echo "The average James Bond movie was made in $when";</a:t>
            </a:r>
          </a:p>
          <a:p>
            <a:r>
              <a:rPr lang="en-US" b="1" dirty="0"/>
              <a:t>The average James Bond movie was made in 1977</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getRow</a:t>
            </a:r>
            <a:r>
              <a:rPr lang="en-US" dirty="0"/>
              <a:t>( )</a:t>
            </a:r>
          </a:p>
        </p:txBody>
      </p:sp>
      <p:sp>
        <p:nvSpPr>
          <p:cNvPr id="3" name="Content Placeholder 2"/>
          <p:cNvSpPr>
            <a:spLocks noGrp="1"/>
          </p:cNvSpPr>
          <p:nvPr>
            <p:ph idx="1"/>
          </p:nvPr>
        </p:nvSpPr>
        <p:spPr/>
        <p:txBody>
          <a:bodyPr>
            <a:normAutofit fontScale="85000" lnSpcReduction="20000"/>
          </a:bodyPr>
          <a:lstStyle/>
          <a:p>
            <a:r>
              <a:rPr lang="en-US" dirty="0"/>
              <a:t>The </a:t>
            </a:r>
            <a:r>
              <a:rPr lang="en-US" dirty="0" err="1"/>
              <a:t>getRow</a:t>
            </a:r>
            <a:r>
              <a:rPr lang="en-US" dirty="0"/>
              <a:t>( ) method returns the first row of data returned by an SQL query:</a:t>
            </a:r>
          </a:p>
          <a:p>
            <a:r>
              <a:rPr lang="en-US" dirty="0"/>
              <a:t>$row = $db-&gt;</a:t>
            </a:r>
            <a:r>
              <a:rPr lang="en-US" dirty="0" err="1"/>
              <a:t>getRow</a:t>
            </a:r>
            <a:r>
              <a:rPr lang="en-US" dirty="0"/>
              <a:t>(</a:t>
            </a:r>
            <a:r>
              <a:rPr lang="en-US" i="1" dirty="0"/>
              <a:t>SQL [, values ]]);</a:t>
            </a:r>
          </a:p>
          <a:p>
            <a:r>
              <a:rPr lang="en-US" dirty="0"/>
              <a:t>This is useful if you know only one row will be returned. For example:</a:t>
            </a:r>
          </a:p>
          <a:p>
            <a:r>
              <a:rPr lang="en-US" dirty="0"/>
              <a:t>list($title, $actor) = $db-&gt;</a:t>
            </a:r>
            <a:r>
              <a:rPr lang="en-US" dirty="0" err="1"/>
              <a:t>getRow</a:t>
            </a:r>
            <a:r>
              <a:rPr lang="en-US" dirty="0"/>
              <a:t>(</a:t>
            </a:r>
          </a:p>
          <a:p>
            <a:r>
              <a:rPr lang="en-US" dirty="0"/>
              <a:t>"SELECT </a:t>
            </a:r>
            <a:r>
              <a:rPr lang="en-US" dirty="0" err="1"/>
              <a:t>movies.title,actors.name</a:t>
            </a:r>
            <a:r>
              <a:rPr lang="en-US" dirty="0"/>
              <a:t> FROM </a:t>
            </a:r>
            <a:r>
              <a:rPr lang="en-US" dirty="0" err="1"/>
              <a:t>movies,actors</a:t>
            </a:r>
            <a:endParaRPr lang="en-US" dirty="0"/>
          </a:p>
          <a:p>
            <a:r>
              <a:rPr lang="en-US" dirty="0"/>
              <a:t>WHERE </a:t>
            </a:r>
            <a:r>
              <a:rPr lang="en-US" dirty="0" err="1"/>
              <a:t>movies.year</a:t>
            </a:r>
            <a:r>
              <a:rPr lang="en-US" dirty="0"/>
              <a:t>=1977 AND </a:t>
            </a:r>
            <a:r>
              <a:rPr lang="en-US" dirty="0" err="1"/>
              <a:t>movies.actor</a:t>
            </a:r>
            <a:r>
              <a:rPr lang="en-US" dirty="0"/>
              <a:t>=actors.id");</a:t>
            </a:r>
          </a:p>
          <a:p>
            <a:r>
              <a:rPr lang="en-US" dirty="0"/>
              <a:t>echo "($title, starring $actor)";</a:t>
            </a:r>
          </a:p>
          <a:p>
            <a:r>
              <a:rPr lang="en-US" b="1" dirty="0"/>
              <a:t>(The Spy Who Loved Me, starring Roger Moore)</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487362"/>
          </a:xfrm>
        </p:spPr>
        <p:txBody>
          <a:bodyPr>
            <a:noAutofit/>
          </a:bodyPr>
          <a:lstStyle/>
          <a:p>
            <a:r>
              <a:rPr lang="en-US" sz="2800" dirty="0"/>
              <a:t>The </a:t>
            </a:r>
            <a:r>
              <a:rPr lang="en-US" sz="2800" dirty="0" err="1"/>
              <a:t>getCol</a:t>
            </a:r>
            <a:r>
              <a:rPr lang="en-US" sz="2800" dirty="0"/>
              <a:t>( ) method</a:t>
            </a:r>
          </a:p>
        </p:txBody>
      </p:sp>
      <p:sp>
        <p:nvSpPr>
          <p:cNvPr id="3" name="Content Placeholder 2"/>
          <p:cNvSpPr>
            <a:spLocks noGrp="1"/>
          </p:cNvSpPr>
          <p:nvPr>
            <p:ph idx="1"/>
          </p:nvPr>
        </p:nvSpPr>
        <p:spPr>
          <a:xfrm>
            <a:off x="457200" y="304800"/>
            <a:ext cx="8229600" cy="6324600"/>
          </a:xfrm>
        </p:spPr>
        <p:txBody>
          <a:bodyPr>
            <a:noAutofit/>
          </a:bodyPr>
          <a:lstStyle/>
          <a:p>
            <a:r>
              <a:rPr lang="en-US" sz="2400" dirty="0"/>
              <a:t>The </a:t>
            </a:r>
            <a:r>
              <a:rPr lang="en-US" sz="2400" dirty="0" err="1"/>
              <a:t>getCol</a:t>
            </a:r>
            <a:r>
              <a:rPr lang="en-US" sz="2400" dirty="0"/>
              <a:t>( ) method returns a single column from the data returned by an SQL query:</a:t>
            </a:r>
          </a:p>
          <a:p>
            <a:r>
              <a:rPr lang="it-IT" sz="2400" dirty="0"/>
              <a:t>$col = $db-&gt;getCol(</a:t>
            </a:r>
            <a:r>
              <a:rPr lang="it-IT" sz="2400" i="1" dirty="0"/>
              <a:t>SQL [, column [, values ]]);</a:t>
            </a:r>
          </a:p>
          <a:p>
            <a:r>
              <a:rPr lang="en-US" sz="2400" dirty="0"/>
              <a:t>The </a:t>
            </a:r>
            <a:r>
              <a:rPr lang="en-US" sz="2400" i="1" dirty="0"/>
              <a:t>column parameter can be either a number (0, the default, is the first column), or </a:t>
            </a:r>
            <a:r>
              <a:rPr lang="en-US" sz="2400" dirty="0"/>
              <a:t>the column name.</a:t>
            </a:r>
          </a:p>
          <a:p>
            <a:r>
              <a:rPr lang="en-US" sz="2400" dirty="0"/>
              <a:t>For example, this fetches the names of all the Bond movies in the database, ordered by the year they were released:</a:t>
            </a:r>
          </a:p>
          <a:p>
            <a:endParaRPr lang="en-US" sz="2400" dirty="0"/>
          </a:p>
          <a:p>
            <a:r>
              <a:rPr lang="en-US" sz="2400" dirty="0"/>
              <a:t>$titles = $db-&gt;</a:t>
            </a:r>
            <a:r>
              <a:rPr lang="en-US" sz="2400" dirty="0" err="1"/>
              <a:t>getCol</a:t>
            </a:r>
            <a:r>
              <a:rPr lang="en-US" sz="2400" dirty="0"/>
              <a:t>("SELECT title FROM movies ORDER BY year ASC");</a:t>
            </a:r>
          </a:p>
          <a:p>
            <a:r>
              <a:rPr lang="en-US" sz="2400" dirty="0" err="1"/>
              <a:t>foreach</a:t>
            </a:r>
            <a:r>
              <a:rPr lang="en-US" sz="2400" dirty="0"/>
              <a:t> ($titles as $title)</a:t>
            </a:r>
          </a:p>
          <a:p>
            <a:r>
              <a:rPr lang="en-US" sz="2400" dirty="0"/>
              <a:t> {</a:t>
            </a:r>
          </a:p>
          <a:p>
            <a:r>
              <a:rPr lang="en-US" sz="2400" dirty="0"/>
              <a:t>echo "$title\n";</a:t>
            </a:r>
          </a:p>
          <a:p>
            <a:r>
              <a:rPr lang="en-US" sz="2400" dirty="0"/>
              <a:t>}</a:t>
            </a:r>
          </a:p>
          <a:p>
            <a:endParaRPr lang="en-US" sz="2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a:bodyPr>
          <a:lstStyle/>
          <a:p>
            <a:r>
              <a:rPr lang="en-US" sz="2800" dirty="0" err="1"/>
              <a:t>getAll</a:t>
            </a:r>
            <a:r>
              <a:rPr lang="en-US" sz="2800" dirty="0"/>
              <a:t>( ) Method</a:t>
            </a:r>
          </a:p>
        </p:txBody>
      </p:sp>
      <p:sp>
        <p:nvSpPr>
          <p:cNvPr id="3" name="Content Placeholder 2"/>
          <p:cNvSpPr>
            <a:spLocks noGrp="1"/>
          </p:cNvSpPr>
          <p:nvPr>
            <p:ph idx="1"/>
          </p:nvPr>
        </p:nvSpPr>
        <p:spPr>
          <a:xfrm>
            <a:off x="457200" y="533400"/>
            <a:ext cx="8229600" cy="5592763"/>
          </a:xfrm>
        </p:spPr>
        <p:txBody>
          <a:bodyPr>
            <a:normAutofit fontScale="92500"/>
          </a:bodyPr>
          <a:lstStyle/>
          <a:p>
            <a:r>
              <a:rPr lang="en-US" dirty="0"/>
              <a:t>The </a:t>
            </a:r>
            <a:r>
              <a:rPr lang="en-US" dirty="0" err="1"/>
              <a:t>getAll</a:t>
            </a:r>
            <a:r>
              <a:rPr lang="en-US" dirty="0"/>
              <a:t>( ) method returns an array of all the rows returned by the query:</a:t>
            </a:r>
          </a:p>
          <a:p>
            <a:r>
              <a:rPr lang="en-US" dirty="0"/>
              <a:t>$all = $db-&gt;</a:t>
            </a:r>
            <a:r>
              <a:rPr lang="en-US" dirty="0" err="1"/>
              <a:t>getAll</a:t>
            </a:r>
            <a:r>
              <a:rPr lang="en-US" dirty="0"/>
              <a:t>(</a:t>
            </a:r>
            <a:r>
              <a:rPr lang="en-US" i="1" dirty="0"/>
              <a:t>SQL [, values [, </a:t>
            </a:r>
            <a:r>
              <a:rPr lang="en-US" i="1" dirty="0" err="1"/>
              <a:t>fetchmode</a:t>
            </a:r>
            <a:r>
              <a:rPr lang="en-US" i="1" dirty="0"/>
              <a:t> ]]);</a:t>
            </a:r>
          </a:p>
          <a:p>
            <a:r>
              <a:rPr lang="en-US" dirty="0"/>
              <a:t>For example, the following code builds a select box containing the names of the movies. The ID of the selected movie is submitted as the parameter value.</a:t>
            </a:r>
          </a:p>
          <a:p>
            <a:r>
              <a:rPr lang="en-US" dirty="0"/>
              <a:t>$results = $db-&gt;</a:t>
            </a:r>
            <a:r>
              <a:rPr lang="en-US" dirty="0" err="1"/>
              <a:t>getAll</a:t>
            </a:r>
            <a:r>
              <a:rPr lang="en-US" dirty="0"/>
              <a:t>("SELECT </a:t>
            </a:r>
            <a:r>
              <a:rPr lang="en-US" dirty="0" err="1"/>
              <a:t>id,title</a:t>
            </a:r>
            <a:r>
              <a:rPr lang="en-US" dirty="0"/>
              <a:t> FROM movies ORDER BY year ASC");</a:t>
            </a:r>
          </a:p>
          <a:p>
            <a:r>
              <a:rPr lang="en-US" dirty="0"/>
              <a:t>echo "&lt;select name='movie'&gt;\n";</a:t>
            </a:r>
          </a:p>
          <a:p>
            <a:r>
              <a:rPr lang="en-US" dirty="0" err="1"/>
              <a:t>foreach</a:t>
            </a:r>
            <a:r>
              <a:rPr lang="en-US" dirty="0"/>
              <a:t> ($results as $result) {</a:t>
            </a:r>
          </a:p>
          <a:p>
            <a:r>
              <a:rPr lang="en-US" dirty="0"/>
              <a:t>echo "&lt;option value={$result[0]}&gt;{$result[1]}&lt;/option&gt;\n";</a:t>
            </a:r>
          </a:p>
          <a:p>
            <a:r>
              <a:rPr lang="en-US" dirty="0"/>
              <a:t>}</a:t>
            </a:r>
          </a:p>
          <a:p>
            <a:r>
              <a:rPr lang="en-US" dirty="0"/>
              <a:t>echo "&lt;/select&gt;";</a:t>
            </a:r>
          </a:p>
          <a:p>
            <a:r>
              <a:rPr lang="en-US" dirty="0"/>
              <a:t>All the get*( ) methods return DB_ERROR when an error occurs.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dirty="0"/>
              <a:t>Details About a Query Response</a:t>
            </a:r>
          </a:p>
        </p:txBody>
      </p:sp>
      <p:sp>
        <p:nvSpPr>
          <p:cNvPr id="3" name="Content Placeholder 2"/>
          <p:cNvSpPr>
            <a:spLocks noGrp="1"/>
          </p:cNvSpPr>
          <p:nvPr>
            <p:ph idx="1"/>
          </p:nvPr>
        </p:nvSpPr>
        <p:spPr>
          <a:xfrm>
            <a:off x="457200" y="838200"/>
            <a:ext cx="8229600" cy="5287963"/>
          </a:xfrm>
        </p:spPr>
        <p:txBody>
          <a:bodyPr/>
          <a:lstStyle/>
          <a:p>
            <a:r>
              <a:rPr lang="en-US" dirty="0"/>
              <a:t>Four PEAR DB methods provide you with information on a query result object:</a:t>
            </a:r>
          </a:p>
          <a:p>
            <a:r>
              <a:rPr lang="en-US" dirty="0" err="1"/>
              <a:t>numRows</a:t>
            </a:r>
            <a:r>
              <a:rPr lang="en-US" dirty="0"/>
              <a:t>( ), </a:t>
            </a:r>
            <a:r>
              <a:rPr lang="en-US" dirty="0" err="1"/>
              <a:t>numCols</a:t>
            </a:r>
            <a:r>
              <a:rPr lang="en-US" dirty="0"/>
              <a:t>( ), </a:t>
            </a:r>
            <a:r>
              <a:rPr lang="en-US" dirty="0" err="1"/>
              <a:t>affectedRows</a:t>
            </a:r>
            <a:r>
              <a:rPr lang="en-US" dirty="0"/>
              <a:t>( ), and </a:t>
            </a:r>
            <a:r>
              <a:rPr lang="en-US" dirty="0" err="1"/>
              <a:t>tableInfo</a:t>
            </a:r>
            <a:r>
              <a:rPr lang="en-US" dirty="0"/>
              <a:t>( ).</a:t>
            </a:r>
          </a:p>
          <a:p>
            <a:r>
              <a:rPr lang="en-US" dirty="0"/>
              <a:t>The </a:t>
            </a:r>
            <a:r>
              <a:rPr lang="en-US" dirty="0" err="1"/>
              <a:t>numRows</a:t>
            </a:r>
            <a:r>
              <a:rPr lang="en-US" dirty="0"/>
              <a:t>( ) and </a:t>
            </a:r>
            <a:r>
              <a:rPr lang="en-US" dirty="0" err="1"/>
              <a:t>numCols</a:t>
            </a:r>
            <a:r>
              <a:rPr lang="en-US" dirty="0"/>
              <a:t>( ) methods tell you the number of rows and columns returned from a SELECT query:</a:t>
            </a:r>
          </a:p>
          <a:p>
            <a:r>
              <a:rPr lang="en-US" dirty="0"/>
              <a:t>$</a:t>
            </a:r>
            <a:r>
              <a:rPr lang="en-US" dirty="0" err="1"/>
              <a:t>howmany</a:t>
            </a:r>
            <a:r>
              <a:rPr lang="en-US" dirty="0"/>
              <a:t> = $response-&gt;</a:t>
            </a:r>
            <a:r>
              <a:rPr lang="en-US" dirty="0" err="1"/>
              <a:t>numRows</a:t>
            </a:r>
            <a:r>
              <a:rPr lang="en-US" dirty="0"/>
              <a:t>( );</a:t>
            </a:r>
          </a:p>
          <a:p>
            <a:r>
              <a:rPr lang="en-US" dirty="0"/>
              <a:t>$</a:t>
            </a:r>
            <a:r>
              <a:rPr lang="en-US" dirty="0" err="1"/>
              <a:t>howmany</a:t>
            </a:r>
            <a:r>
              <a:rPr lang="en-US" dirty="0"/>
              <a:t> = $response-&gt;</a:t>
            </a:r>
            <a:r>
              <a:rPr lang="en-US" dirty="0" err="1"/>
              <a:t>numCols</a:t>
            </a:r>
            <a:r>
              <a:rPr lang="en-US" dirty="0"/>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lnSpcReduction="10000"/>
          </a:bodyPr>
          <a:lstStyle/>
          <a:p>
            <a:r>
              <a:rPr lang="en-US" dirty="0"/>
              <a:t>The </a:t>
            </a:r>
            <a:r>
              <a:rPr lang="en-US" dirty="0" err="1"/>
              <a:t>affectedRows</a:t>
            </a:r>
            <a:r>
              <a:rPr lang="en-US" dirty="0"/>
              <a:t>( ) method tells you the number of rows affected by an INSERT,</a:t>
            </a:r>
          </a:p>
          <a:p>
            <a:r>
              <a:rPr lang="en-US" dirty="0"/>
              <a:t>DELETE, or UPDATE operation:</a:t>
            </a:r>
          </a:p>
          <a:p>
            <a:r>
              <a:rPr lang="en-US" dirty="0"/>
              <a:t>$</a:t>
            </a:r>
            <a:r>
              <a:rPr lang="en-US" dirty="0" err="1"/>
              <a:t>howmany</a:t>
            </a:r>
            <a:r>
              <a:rPr lang="en-US" dirty="0"/>
              <a:t> = $response-&gt;</a:t>
            </a:r>
            <a:r>
              <a:rPr lang="en-US" dirty="0" err="1"/>
              <a:t>affectedRows</a:t>
            </a:r>
            <a:r>
              <a:rPr lang="en-US" dirty="0"/>
              <a:t>( );</a:t>
            </a:r>
          </a:p>
          <a:p>
            <a:r>
              <a:rPr lang="en-US" dirty="0"/>
              <a:t>The </a:t>
            </a:r>
            <a:r>
              <a:rPr lang="en-US" dirty="0" err="1"/>
              <a:t>tableInfo</a:t>
            </a:r>
            <a:r>
              <a:rPr lang="en-US" dirty="0"/>
              <a:t>( ) method returns detailed information on the type and flags of fields returned from a SELECT operation:</a:t>
            </a:r>
          </a:p>
          <a:p>
            <a:r>
              <a:rPr lang="en-US" dirty="0"/>
              <a:t>$info = $response-&gt;</a:t>
            </a:r>
            <a:r>
              <a:rPr lang="en-US" dirty="0" err="1"/>
              <a:t>tableInfo</a:t>
            </a:r>
            <a:r>
              <a:rPr lang="en-US" dirty="0"/>
              <a: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Metadata</a:t>
            </a:r>
            <a:br>
              <a:rPr lang="en-US" dirty="0"/>
            </a:br>
            <a:endParaRPr lang="en-US" dirty="0"/>
          </a:p>
        </p:txBody>
      </p:sp>
      <p:sp>
        <p:nvSpPr>
          <p:cNvPr id="3" name="Content Placeholder 2"/>
          <p:cNvSpPr>
            <a:spLocks noGrp="1"/>
          </p:cNvSpPr>
          <p:nvPr>
            <p:ph idx="1"/>
          </p:nvPr>
        </p:nvSpPr>
        <p:spPr>
          <a:xfrm>
            <a:off x="457200" y="762000"/>
            <a:ext cx="8229600" cy="5364163"/>
          </a:xfrm>
        </p:spPr>
        <p:txBody>
          <a:bodyPr>
            <a:normAutofit/>
          </a:bodyPr>
          <a:lstStyle/>
          <a:p>
            <a:r>
              <a:rPr lang="en-US" dirty="0"/>
              <a:t>The </a:t>
            </a:r>
            <a:r>
              <a:rPr lang="en-US" dirty="0" err="1"/>
              <a:t>getListOf</a:t>
            </a:r>
            <a:r>
              <a:rPr lang="en-US" dirty="0"/>
              <a:t>( ) method lets you query the database for information on available</a:t>
            </a:r>
          </a:p>
          <a:p>
            <a:r>
              <a:rPr lang="en-US" dirty="0"/>
              <a:t>databases, users, views, and functions:</a:t>
            </a:r>
          </a:p>
          <a:p>
            <a:r>
              <a:rPr lang="en-US" dirty="0"/>
              <a:t>$data = $db-&gt;</a:t>
            </a:r>
            <a:r>
              <a:rPr lang="en-US" dirty="0" err="1"/>
              <a:t>getListOf</a:t>
            </a:r>
            <a:r>
              <a:rPr lang="en-US" dirty="0"/>
              <a:t>(</a:t>
            </a:r>
            <a:r>
              <a:rPr lang="en-US" i="1" dirty="0"/>
              <a:t>what);</a:t>
            </a:r>
          </a:p>
          <a:p>
            <a:r>
              <a:rPr lang="en-US" dirty="0"/>
              <a:t>The </a:t>
            </a:r>
            <a:r>
              <a:rPr lang="en-US" i="1" dirty="0"/>
              <a:t>what parameter is a string identifying the database feature to list. Most databases </a:t>
            </a:r>
            <a:r>
              <a:rPr lang="en-US" dirty="0"/>
              <a:t>support "databases"; some support "users", "views", and "functions".</a:t>
            </a:r>
          </a:p>
          <a:p>
            <a:r>
              <a:rPr lang="en-US" dirty="0"/>
              <a:t>For example, this stores a list of available databases in $</a:t>
            </a:r>
            <a:r>
              <a:rPr lang="en-US" dirty="0" err="1"/>
              <a:t>dbs</a:t>
            </a:r>
            <a:r>
              <a:rPr lang="en-US" dirty="0"/>
              <a:t>:</a:t>
            </a:r>
          </a:p>
          <a:p>
            <a:r>
              <a:rPr lang="en-US" dirty="0"/>
              <a:t>$</a:t>
            </a:r>
            <a:r>
              <a:rPr lang="en-US" dirty="0" err="1"/>
              <a:t>dbs</a:t>
            </a:r>
            <a:r>
              <a:rPr lang="en-US" dirty="0"/>
              <a:t> = $db-&gt;</a:t>
            </a:r>
            <a:r>
              <a:rPr lang="en-US" dirty="0" err="1"/>
              <a:t>getListOf</a:t>
            </a:r>
            <a:r>
              <a:rPr lang="en-US" dirty="0"/>
              <a:t>("databases");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Opening database</a:t>
            </a:r>
          </a:p>
        </p:txBody>
      </p:sp>
      <p:sp>
        <p:nvSpPr>
          <p:cNvPr id="3" name="Content Placeholder 2"/>
          <p:cNvSpPr>
            <a:spLocks noGrp="1"/>
          </p:cNvSpPr>
          <p:nvPr>
            <p:ph idx="1"/>
          </p:nvPr>
        </p:nvSpPr>
        <p:spPr/>
        <p:txBody>
          <a:bodyPr>
            <a:normAutofit fontScale="70000" lnSpcReduction="20000"/>
          </a:bodyPr>
          <a:lstStyle/>
          <a:p>
            <a:r>
              <a:rPr lang="en-US" dirty="0"/>
              <a:t>PHP provides </a:t>
            </a:r>
            <a:r>
              <a:rPr lang="en-US" b="1" dirty="0" err="1"/>
              <a:t>pg_connect</a:t>
            </a:r>
            <a:r>
              <a:rPr lang="en-US" b="1" dirty="0"/>
              <a:t>()</a:t>
            </a:r>
            <a:r>
              <a:rPr lang="en-US" dirty="0"/>
              <a:t> function to open a database connection.</a:t>
            </a:r>
          </a:p>
          <a:p>
            <a:r>
              <a:rPr lang="en-US" dirty="0" err="1"/>
              <a:t>pg_connect</a:t>
            </a:r>
            <a:r>
              <a:rPr lang="en-US" dirty="0"/>
              <a:t>(</a:t>
            </a:r>
            <a:r>
              <a:rPr lang="en-US" dirty="0" err="1"/>
              <a:t>host,port,dbname,user,passwd</a:t>
            </a:r>
            <a:r>
              <a:rPr lang="en-US" dirty="0"/>
              <a:t>);</a:t>
            </a:r>
          </a:p>
          <a:p>
            <a:r>
              <a:rPr lang="en-US" dirty="0"/>
              <a:t>host : [Optional]  The host name running database server.  If not specified, then default value is </a:t>
            </a:r>
            <a:r>
              <a:rPr lang="en-US" b="1" dirty="0" err="1"/>
              <a:t>localhost</a:t>
            </a:r>
            <a:endParaRPr lang="en-US" b="1" dirty="0"/>
          </a:p>
          <a:p>
            <a:r>
              <a:rPr lang="en-US" dirty="0"/>
              <a:t>Port: TCP/IP port to connect to on the server (Default: $PGPORT or 5432)</a:t>
            </a:r>
          </a:p>
          <a:p>
            <a:r>
              <a:rPr lang="en-US" dirty="0" err="1"/>
              <a:t>Dbname</a:t>
            </a:r>
            <a:r>
              <a:rPr lang="en-US" dirty="0"/>
              <a:t>: Database to connect to (Default: $PGDATABASE)</a:t>
            </a:r>
          </a:p>
          <a:p>
            <a:r>
              <a:rPr lang="en-US" dirty="0"/>
              <a:t>User : [Optional]  - The username accessing the database. If not specified, then default is the name of the user that owns the server process or </a:t>
            </a:r>
            <a:r>
              <a:rPr lang="en-US" dirty="0" err="1"/>
              <a:t>postges</a:t>
            </a:r>
            <a:endParaRPr lang="en-US" dirty="0"/>
          </a:p>
          <a:p>
            <a:r>
              <a:rPr lang="en-US" dirty="0" err="1"/>
              <a:t>passwd</a:t>
            </a:r>
            <a:r>
              <a:rPr lang="en-US" dirty="0"/>
              <a:t> : [Optional]  - The password of the user accessing the database. If not specified, then default is an empty password.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a:xfrm>
            <a:off x="228600" y="1600200"/>
            <a:ext cx="8763000" cy="4525963"/>
          </a:xfrm>
        </p:spPr>
        <p:txBody>
          <a:bodyPr>
            <a:normAutofit fontScale="92500" lnSpcReduction="20000"/>
          </a:bodyPr>
          <a:lstStyle/>
          <a:p>
            <a:pPr>
              <a:buNone/>
            </a:pPr>
            <a:r>
              <a:rPr lang="en-US" sz="2400" dirty="0"/>
              <a:t>&lt;?</a:t>
            </a:r>
            <a:r>
              <a:rPr lang="en-US" sz="2200" dirty="0" err="1"/>
              <a:t>php</a:t>
            </a:r>
            <a:endParaRPr lang="en-US" sz="2200" dirty="0"/>
          </a:p>
          <a:p>
            <a:pPr>
              <a:buNone/>
            </a:pPr>
            <a:r>
              <a:rPr lang="en-US" sz="2400" dirty="0"/>
              <a:t>$dbconn2 = </a:t>
            </a:r>
            <a:r>
              <a:rPr lang="en-US" sz="2400" dirty="0" err="1"/>
              <a:t>pg_connect</a:t>
            </a:r>
            <a:r>
              <a:rPr lang="en-US" sz="2400" dirty="0"/>
              <a:t>("host=</a:t>
            </a:r>
            <a:r>
              <a:rPr lang="en-US" sz="2400" dirty="0" err="1"/>
              <a:t>localhost</a:t>
            </a:r>
            <a:r>
              <a:rPr lang="en-US" sz="2400" dirty="0"/>
              <a:t>  port=5432 </a:t>
            </a:r>
            <a:r>
              <a:rPr lang="en-US" sz="2400" dirty="0" err="1"/>
              <a:t>dbname</a:t>
            </a:r>
            <a:r>
              <a:rPr lang="en-US" sz="2400" dirty="0"/>
              <a:t>=</a:t>
            </a:r>
            <a:r>
              <a:rPr lang="en-US" sz="2400" dirty="0" err="1"/>
              <a:t>mary</a:t>
            </a:r>
            <a:r>
              <a:rPr lang="en-US" sz="2400" dirty="0"/>
              <a:t>")</a:t>
            </a:r>
            <a:r>
              <a:rPr lang="en-US" sz="2200" dirty="0"/>
              <a:t> </a:t>
            </a:r>
          </a:p>
          <a:p>
            <a:pPr>
              <a:buNone/>
            </a:pPr>
            <a:r>
              <a:rPr lang="en-US" sz="2200" dirty="0"/>
              <a:t>Or</a:t>
            </a:r>
          </a:p>
          <a:p>
            <a:pPr>
              <a:buNone/>
            </a:pPr>
            <a:r>
              <a:rPr lang="en-US" sz="2000" dirty="0"/>
              <a:t>$dbconn2 = </a:t>
            </a:r>
            <a:r>
              <a:rPr lang="en-US" sz="2000" dirty="0" err="1"/>
              <a:t>pg_connect</a:t>
            </a:r>
            <a:r>
              <a:rPr lang="en-US" sz="2000" dirty="0"/>
              <a:t>("host=</a:t>
            </a:r>
            <a:r>
              <a:rPr lang="en-US" sz="2000" dirty="0" err="1"/>
              <a:t>localhost</a:t>
            </a:r>
            <a:r>
              <a:rPr lang="en-US" sz="2000" dirty="0"/>
              <a:t>  port=5432 </a:t>
            </a:r>
            <a:r>
              <a:rPr lang="en-US" sz="2000" dirty="0" err="1"/>
              <a:t>dbname</a:t>
            </a:r>
            <a:r>
              <a:rPr lang="en-US" sz="2000" dirty="0"/>
              <a:t>=</a:t>
            </a:r>
            <a:r>
              <a:rPr lang="en-US" sz="2000" dirty="0" err="1"/>
              <a:t>postgres</a:t>
            </a:r>
            <a:r>
              <a:rPr lang="en-US" sz="2000" dirty="0"/>
              <a:t>  user=</a:t>
            </a:r>
            <a:r>
              <a:rPr lang="en-US" sz="2000" dirty="0" err="1"/>
              <a:t>postgres</a:t>
            </a:r>
            <a:r>
              <a:rPr lang="en-US" sz="2000" dirty="0"/>
              <a:t> ") ;</a:t>
            </a:r>
          </a:p>
          <a:p>
            <a:pPr>
              <a:buNone/>
            </a:pPr>
            <a:r>
              <a:rPr lang="en-US" sz="2000" dirty="0"/>
              <a:t>  if($dbconn2)</a:t>
            </a:r>
          </a:p>
          <a:p>
            <a:pPr>
              <a:buNone/>
            </a:pPr>
            <a:r>
              <a:rPr lang="en-US" sz="2000" dirty="0"/>
              <a:t>    echo “database connected”;</a:t>
            </a:r>
          </a:p>
          <a:p>
            <a:pPr>
              <a:buNone/>
            </a:pPr>
            <a:r>
              <a:rPr lang="en-US" sz="2000" dirty="0"/>
              <a:t>else</a:t>
            </a:r>
          </a:p>
          <a:p>
            <a:pPr>
              <a:buNone/>
            </a:pPr>
            <a:r>
              <a:rPr lang="en-US" sz="2000" dirty="0"/>
              <a:t>  echo “not connected”;</a:t>
            </a:r>
          </a:p>
          <a:p>
            <a:pPr>
              <a:buNone/>
            </a:pPr>
            <a:br>
              <a:rPr lang="en-US" sz="2200" dirty="0"/>
            </a:br>
            <a:r>
              <a:rPr lang="en-US" sz="2200" dirty="0"/>
              <a:t>?&gt;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Close connection</a:t>
            </a:r>
          </a:p>
        </p:txBody>
      </p:sp>
      <p:sp>
        <p:nvSpPr>
          <p:cNvPr id="3" name="Content Placeholder 2"/>
          <p:cNvSpPr>
            <a:spLocks noGrp="1"/>
          </p:cNvSpPr>
          <p:nvPr>
            <p:ph idx="1"/>
          </p:nvPr>
        </p:nvSpPr>
        <p:spPr/>
        <p:txBody>
          <a:bodyPr/>
          <a:lstStyle/>
          <a:p>
            <a:r>
              <a:rPr lang="en-US" dirty="0"/>
              <a:t>The connection created to the database will be closed automatically when script ends. </a:t>
            </a:r>
          </a:p>
          <a:p>
            <a:r>
              <a:rPr lang="en-US" dirty="0"/>
              <a:t>If we want to close the connection before that then is </a:t>
            </a:r>
            <a:r>
              <a:rPr lang="en-US" dirty="0" err="1"/>
              <a:t>pg_close</a:t>
            </a:r>
            <a:r>
              <a:rPr lang="en-US" dirty="0"/>
              <a:t>()</a:t>
            </a:r>
          </a:p>
          <a:p>
            <a:r>
              <a:rPr lang="en-US" dirty="0" err="1"/>
              <a:t>pg_close</a:t>
            </a:r>
            <a:r>
              <a:rPr lang="en-US" dirty="0"/>
              <a:t>(connection name);</a:t>
            </a:r>
          </a:p>
          <a:p>
            <a:r>
              <a:rPr lang="en-US" dirty="0"/>
              <a:t>E.g. </a:t>
            </a:r>
            <a:r>
              <a:rPr lang="en-US" dirty="0" err="1"/>
              <a:t>pg_close</a:t>
            </a:r>
            <a:r>
              <a:rPr lang="en-US" dirty="0"/>
              <a:t>($dbconn2);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B77E1-23A9-4991-ACC2-70792A828451}"/>
              </a:ext>
            </a:extLst>
          </p:cNvPr>
          <p:cNvSpPr>
            <a:spLocks noGrp="1"/>
          </p:cNvSpPr>
          <p:nvPr>
            <p:ph type="title"/>
          </p:nvPr>
        </p:nvSpPr>
        <p:spPr/>
        <p:txBody>
          <a:bodyPr/>
          <a:lstStyle/>
          <a:p>
            <a:r>
              <a:rPr lang="en-US" dirty="0"/>
              <a:t>Execution query</a:t>
            </a:r>
            <a:endParaRPr lang="en-GB" dirty="0"/>
          </a:p>
        </p:txBody>
      </p:sp>
      <p:sp>
        <p:nvSpPr>
          <p:cNvPr id="3" name="Content Placeholder 2">
            <a:extLst>
              <a:ext uri="{FF2B5EF4-FFF2-40B4-BE49-F238E27FC236}">
                <a16:creationId xmlns:a16="http://schemas.microsoft.com/office/drawing/2014/main" id="{D8D1D142-FB54-4485-8D30-F7BF0D69A950}"/>
              </a:ext>
            </a:extLst>
          </p:cNvPr>
          <p:cNvSpPr>
            <a:spLocks noGrp="1"/>
          </p:cNvSpPr>
          <p:nvPr>
            <p:ph sz="half" idx="1"/>
          </p:nvPr>
        </p:nvSpPr>
        <p:spPr/>
        <p:txBody>
          <a:bodyPr>
            <a:normAutofit fontScale="70000" lnSpcReduction="20000"/>
          </a:bodyPr>
          <a:lstStyle/>
          <a:p>
            <a:pPr marL="0" indent="0">
              <a:buNone/>
            </a:pPr>
            <a:r>
              <a:rPr lang="en-US" dirty="0" err="1"/>
              <a:t>pg_query</a:t>
            </a:r>
            <a:r>
              <a:rPr lang="en-US" dirty="0"/>
              <a:t>(SQL, connection) using this function query or command is sent to </a:t>
            </a:r>
            <a:r>
              <a:rPr lang="en-US" dirty="0" err="1"/>
              <a:t>postgres</a:t>
            </a:r>
            <a:r>
              <a:rPr lang="en-US" dirty="0"/>
              <a:t> connection. </a:t>
            </a:r>
          </a:p>
          <a:p>
            <a:r>
              <a:rPr lang="en-US" dirty="0"/>
              <a:t>When you perform a SELECT query on the database it will return a </a:t>
            </a:r>
            <a:r>
              <a:rPr lang="en-US" dirty="0" err="1"/>
              <a:t>postgres</a:t>
            </a:r>
            <a:r>
              <a:rPr lang="en-US" dirty="0"/>
              <a:t> Resource that holds everything from your </a:t>
            </a:r>
            <a:r>
              <a:rPr lang="en-US" dirty="0" err="1"/>
              <a:t>postgres</a:t>
            </a:r>
            <a:r>
              <a:rPr lang="en-US" dirty="0"/>
              <a:t> table.</a:t>
            </a:r>
          </a:p>
          <a:p>
            <a:r>
              <a:rPr lang="en-US" b="1" dirty="0"/>
              <a:t>resource </a:t>
            </a:r>
            <a:r>
              <a:rPr lang="en-US" b="1" dirty="0" err="1"/>
              <a:t>pg_query</a:t>
            </a:r>
            <a:r>
              <a:rPr lang="en-US" b="1" dirty="0"/>
              <a:t> ([ resource $connection ], string $query )</a:t>
            </a:r>
            <a:endParaRPr lang="en-US" dirty="0"/>
          </a:p>
          <a:p>
            <a:r>
              <a:rPr lang="en-US" dirty="0"/>
              <a:t>This routine executes the query on the specified database connection.</a:t>
            </a:r>
          </a:p>
          <a:p>
            <a:endParaRPr lang="en-GB" dirty="0"/>
          </a:p>
        </p:txBody>
      </p:sp>
      <p:sp>
        <p:nvSpPr>
          <p:cNvPr id="4" name="Content Placeholder 3">
            <a:extLst>
              <a:ext uri="{FF2B5EF4-FFF2-40B4-BE49-F238E27FC236}">
                <a16:creationId xmlns:a16="http://schemas.microsoft.com/office/drawing/2014/main" id="{9F79500E-2978-4DCC-8173-1B39F090B5CC}"/>
              </a:ext>
            </a:extLst>
          </p:cNvPr>
          <p:cNvSpPr>
            <a:spLocks noGrp="1"/>
          </p:cNvSpPr>
          <p:nvPr>
            <p:ph sz="half" idx="2"/>
          </p:nvPr>
        </p:nvSpPr>
        <p:spPr/>
        <p:txBody>
          <a:bodyPr>
            <a:normAutofit fontScale="70000" lnSpcReduction="20000"/>
          </a:bodyPr>
          <a:lstStyle/>
          <a:p>
            <a:r>
              <a:rPr lang="en-US" dirty="0"/>
              <a:t>$</a:t>
            </a:r>
            <a:r>
              <a:rPr lang="en-US" dirty="0" err="1"/>
              <a:t>sql</a:t>
            </a:r>
            <a:r>
              <a:rPr lang="en-US" dirty="0"/>
              <a:t> =&lt;&lt;&lt;EOF </a:t>
            </a:r>
          </a:p>
          <a:p>
            <a:r>
              <a:rPr lang="en-US" dirty="0"/>
              <a:t>SELECT * from COMPANY; </a:t>
            </a:r>
          </a:p>
          <a:p>
            <a:r>
              <a:rPr lang="en-US" dirty="0"/>
              <a:t>EOF; </a:t>
            </a:r>
          </a:p>
          <a:p>
            <a:r>
              <a:rPr lang="en-US" dirty="0"/>
              <a:t>$ret = </a:t>
            </a:r>
            <a:r>
              <a:rPr lang="en-US" dirty="0" err="1"/>
              <a:t>pg_query</a:t>
            </a:r>
            <a:r>
              <a:rPr lang="en-US" dirty="0"/>
              <a:t>($</a:t>
            </a:r>
            <a:r>
              <a:rPr lang="en-US" dirty="0" err="1"/>
              <a:t>db</a:t>
            </a:r>
            <a:r>
              <a:rPr lang="en-US" dirty="0"/>
              <a:t>, $</a:t>
            </a:r>
            <a:r>
              <a:rPr lang="en-US" dirty="0" err="1"/>
              <a:t>sql</a:t>
            </a:r>
            <a:r>
              <a:rPr lang="en-US" dirty="0"/>
              <a:t>); </a:t>
            </a:r>
          </a:p>
          <a:p>
            <a:r>
              <a:rPr lang="en-US" dirty="0"/>
              <a:t>if(!$ret) </a:t>
            </a:r>
          </a:p>
          <a:p>
            <a:r>
              <a:rPr lang="en-US" dirty="0"/>
              <a:t>{ </a:t>
            </a:r>
          </a:p>
          <a:p>
            <a:r>
              <a:rPr lang="en-US" dirty="0"/>
              <a:t>echo </a:t>
            </a:r>
            <a:r>
              <a:rPr lang="en-US" dirty="0" err="1"/>
              <a:t>pg_last_error</a:t>
            </a:r>
            <a:r>
              <a:rPr lang="en-US" dirty="0"/>
              <a:t>($</a:t>
            </a:r>
            <a:r>
              <a:rPr lang="en-US" dirty="0" err="1"/>
              <a:t>db</a:t>
            </a:r>
            <a:r>
              <a:rPr lang="en-US" dirty="0"/>
              <a:t>); </a:t>
            </a:r>
          </a:p>
          <a:p>
            <a:r>
              <a:rPr lang="en-US" dirty="0"/>
              <a:t>exit; </a:t>
            </a:r>
          </a:p>
          <a:p>
            <a:r>
              <a:rPr lang="en-US" dirty="0"/>
              <a:t>}</a:t>
            </a:r>
            <a:endParaRPr lang="en-GB" dirty="0"/>
          </a:p>
        </p:txBody>
      </p:sp>
    </p:spTree>
    <p:extLst>
      <p:ext uri="{BB962C8B-B14F-4D97-AF65-F5344CB8AC3E}">
        <p14:creationId xmlns:p14="http://schemas.microsoft.com/office/powerpoint/2010/main" val="32585509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806</TotalTime>
  <Words>6101</Words>
  <Application>Microsoft Office PowerPoint</Application>
  <PresentationFormat>On-screen Show (4:3)</PresentationFormat>
  <Paragraphs>382</Paragraphs>
  <Slides>57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57</vt:i4>
      </vt:variant>
    </vt:vector>
  </HeadingPairs>
  <TitlesOfParts>
    <vt:vector size="60" baseType="lpstr">
      <vt:lpstr>Arial</vt:lpstr>
      <vt:lpstr>Gill Sans MT</vt:lpstr>
      <vt:lpstr>Gallery</vt:lpstr>
      <vt:lpstr>Database</vt:lpstr>
      <vt:lpstr>Databases</vt:lpstr>
      <vt:lpstr>By using database-specific extension  </vt:lpstr>
      <vt:lpstr>Using PEAR DB</vt:lpstr>
      <vt:lpstr>By using database-specific extension</vt:lpstr>
      <vt:lpstr>Opening database</vt:lpstr>
      <vt:lpstr>Example</vt:lpstr>
      <vt:lpstr>Close connection</vt:lpstr>
      <vt:lpstr>Execution query</vt:lpstr>
      <vt:lpstr> Fetching data from array</vt:lpstr>
      <vt:lpstr>PowerPoint Presentation</vt:lpstr>
      <vt:lpstr>PowerPoint Presentation</vt:lpstr>
      <vt:lpstr>PowerPoint Presentation</vt:lpstr>
      <vt:lpstr>pg_fetch_object ()</vt:lpstr>
      <vt:lpstr>PowerPoint Presentation</vt:lpstr>
      <vt:lpstr>pg_fetch_result</vt:lpstr>
      <vt:lpstr>example</vt:lpstr>
      <vt:lpstr>pg_num_rows()</vt:lpstr>
      <vt:lpstr>example</vt:lpstr>
      <vt:lpstr>PowerPoint Presentation</vt:lpstr>
      <vt:lpstr>pg_result_error()</vt:lpstr>
      <vt:lpstr>pg_last_error </vt:lpstr>
      <vt:lpstr>pg_free_result</vt:lpstr>
      <vt:lpstr>pg_free_result example</vt:lpstr>
      <vt:lpstr>pg_insert</vt:lpstr>
      <vt:lpstr>PowerPoint Presentation</vt:lpstr>
      <vt:lpstr>pg_update</vt:lpstr>
      <vt:lpstr>pg_delete</vt:lpstr>
      <vt:lpstr>pg_affected_rows </vt:lpstr>
      <vt:lpstr>PEAR DB</vt:lpstr>
      <vt:lpstr>Mission and purpose</vt:lpstr>
      <vt:lpstr>PEAR DB</vt:lpstr>
      <vt:lpstr>PEAR DB Basics</vt:lpstr>
      <vt:lpstr>Connection</vt:lpstr>
      <vt:lpstr>PowerPoint Presentation</vt:lpstr>
      <vt:lpstr>Error Checking</vt:lpstr>
      <vt:lpstr>Issuing query</vt:lpstr>
      <vt:lpstr>Fetching Results from a Query </vt:lpstr>
      <vt:lpstr>Example</vt:lpstr>
      <vt:lpstr>fetchInto()</vt:lpstr>
      <vt:lpstr>PowerPoint Presentation</vt:lpstr>
      <vt:lpstr>PowerPoint Presentation</vt:lpstr>
      <vt:lpstr>Finishing Results</vt:lpstr>
      <vt:lpstr>Disconnecting database</vt:lpstr>
      <vt:lpstr>Advanced Database Techniques(placeholders)</vt:lpstr>
      <vt:lpstr>Prepare/Execute</vt:lpstr>
      <vt:lpstr>Execute Method</vt:lpstr>
      <vt:lpstr>Example</vt:lpstr>
      <vt:lpstr>executeMultiple( ) method</vt:lpstr>
      <vt:lpstr>Shortcuts</vt:lpstr>
      <vt:lpstr>getOne()</vt:lpstr>
      <vt:lpstr>getRow( )</vt:lpstr>
      <vt:lpstr>The getCol( ) method</vt:lpstr>
      <vt:lpstr>getAll( ) Method</vt:lpstr>
      <vt:lpstr>Details About a Query Response</vt:lpstr>
      <vt:lpstr>Continued</vt:lpstr>
      <vt:lpstr>Metadata </vt:lpstr>
    </vt:vector>
  </TitlesOfParts>
  <Company>aisc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dc:title>
  <dc:creator>aisc</dc:creator>
  <cp:lastModifiedBy>AFFAN KHAN</cp:lastModifiedBy>
  <cp:revision>122</cp:revision>
  <dcterms:created xsi:type="dcterms:W3CDTF">2015-12-26T06:22:24Z</dcterms:created>
  <dcterms:modified xsi:type="dcterms:W3CDTF">2023-03-18T07:20:23Z</dcterms:modified>
</cp:coreProperties>
</file>